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8" r:id="rId1"/>
    <p:sldMasterId id="2147483854" r:id="rId2"/>
  </p:sldMasterIdLst>
  <p:notesMasterIdLst>
    <p:notesMasterId r:id="rId15"/>
  </p:notesMasterIdLst>
  <p:handoutMasterIdLst>
    <p:handoutMasterId r:id="rId16"/>
  </p:handoutMasterIdLst>
  <p:sldIdLst>
    <p:sldId id="345" r:id="rId3"/>
    <p:sldId id="383" r:id="rId4"/>
    <p:sldId id="389" r:id="rId5"/>
    <p:sldId id="390" r:id="rId6"/>
    <p:sldId id="391" r:id="rId7"/>
    <p:sldId id="392" r:id="rId8"/>
    <p:sldId id="393" r:id="rId9"/>
    <p:sldId id="394" r:id="rId10"/>
    <p:sldId id="395" r:id="rId11"/>
    <p:sldId id="396" r:id="rId12"/>
    <p:sldId id="397" r:id="rId13"/>
    <p:sldId id="398" r:id="rId1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141FFC"/>
    <a:srgbClr val="2BF53E"/>
    <a:srgbClr val="FF9900"/>
    <a:srgbClr val="000000"/>
    <a:srgbClr val="996633"/>
    <a:srgbClr val="000066"/>
    <a:srgbClr val="D4ECBA"/>
    <a:srgbClr val="DFF1C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28" autoAdjust="0"/>
    <p:restoredTop sz="96980" autoAdjust="0"/>
  </p:normalViewPr>
  <p:slideViewPr>
    <p:cSldViewPr>
      <p:cViewPr varScale="1">
        <p:scale>
          <a:sx n="73" d="100"/>
          <a:sy n="73" d="100"/>
        </p:scale>
        <p:origin x="-134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741576FF-114B-45DC-85A3-AF13245BCE40}" type="datetimeFigureOut">
              <a:rPr lang="en-US"/>
              <a:pPr>
                <a:defRPr/>
              </a:pPr>
              <a:t>10/4/2019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DAEB6F4-A217-4B0A-A215-34B791056298}" type="slidenum">
              <a:rPr lang="en-US"/>
              <a:pPr>
                <a:defRPr/>
              </a:pPr>
              <a:t>‹#›</a:t>
            </a:fld>
            <a:endParaRPr lang="en-US"/>
          </a:p>
        </p:txBody>
      </p:sp>
    </p:spTree>
    <p:extLst>
      <p:ext uri="{BB962C8B-B14F-4D97-AF65-F5344CB8AC3E}">
        <p14:creationId xmlns:p14="http://schemas.microsoft.com/office/powerpoint/2010/main" xmlns="" val="24074168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82A60A6-21D7-4EF6-8513-E6E65990527F}" type="datetimeFigureOut">
              <a:rPr lang="en-US"/>
              <a:pPr>
                <a:defRPr/>
              </a:pPr>
              <a:t>10/4/2019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8FCB39E8-F7F9-4447-990A-8B94B4E35BDD}" type="slidenum">
              <a:rPr lang="en-US"/>
              <a:pPr>
                <a:defRPr/>
              </a:pPr>
              <a:t>‹#›</a:t>
            </a:fld>
            <a:endParaRPr lang="en-US"/>
          </a:p>
        </p:txBody>
      </p:sp>
    </p:spTree>
    <p:extLst>
      <p:ext uri="{BB962C8B-B14F-4D97-AF65-F5344CB8AC3E}">
        <p14:creationId xmlns:p14="http://schemas.microsoft.com/office/powerpoint/2010/main" xmlns="" val="7712464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ru-RU" smtClean="0"/>
          </a:p>
        </p:txBody>
      </p:sp>
      <p:sp>
        <p:nvSpPr>
          <p:cNvPr id="4" name="Slide Number Placeholder 3"/>
          <p:cNvSpPr>
            <a:spLocks noGrp="1"/>
          </p:cNvSpPr>
          <p:nvPr>
            <p:ph type="sldNum" sz="quarter" idx="5"/>
          </p:nvPr>
        </p:nvSpPr>
        <p:spPr/>
        <p:txBody>
          <a:bodyPr/>
          <a:lstStyle/>
          <a:p>
            <a:pPr>
              <a:defRPr/>
            </a:pPr>
            <a:fld id="{C303A94E-4401-4FA7-A823-E78F778C9746}" type="slidenum">
              <a:rPr lang="en-US" smtClean="0">
                <a:solidFill>
                  <a:prstClr val="black"/>
                </a:solidFill>
              </a:rPr>
              <a:pPr>
                <a:defRPr/>
              </a:pPr>
              <a:t>1</a:t>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87C939-5D39-4C90-BFA0-C4D61C2267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9622163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87C939-5D39-4C90-BFA0-C4D61C2267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9622163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87C939-5D39-4C90-BFA0-C4D61C2267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962216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87C939-5D39-4C90-BFA0-C4D61C2267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962216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87C939-5D39-4C90-BFA0-C4D61C2267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962216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87C939-5D39-4C90-BFA0-C4D61C2267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962216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87C939-5D39-4C90-BFA0-C4D61C2267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9622163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87C939-5D39-4C90-BFA0-C4D61C2267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9622163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87C939-5D39-4C90-BFA0-C4D61C2267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9622163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87C939-5D39-4C90-BFA0-C4D61C2267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962216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87C939-5D39-4C90-BFA0-C4D61C2267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962216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pPr>
              <a:defRPr/>
            </a:pPr>
            <a:fld id="{DBD3B814-7A9C-4F30-A04B-EAD178B86EBE}" type="datetimeFigureOut">
              <a:rPr lang="en-US" smtClean="0"/>
              <a:pPr>
                <a:defRPr/>
              </a:pPr>
              <a:t>10/4/2019</a:t>
            </a:fld>
            <a:endParaRPr lang="en-US"/>
          </a:p>
        </p:txBody>
      </p:sp>
      <p:sp>
        <p:nvSpPr>
          <p:cNvPr id="17" name="Footer Placeholder 16"/>
          <p:cNvSpPr>
            <a:spLocks noGrp="1"/>
          </p:cNvSpPr>
          <p:nvPr>
            <p:ph type="ftr" sz="quarter" idx="11"/>
          </p:nvPr>
        </p:nvSpPr>
        <p:spPr/>
        <p:txBody>
          <a:bodyPr/>
          <a:lstStyle/>
          <a:p>
            <a:pPr>
              <a:defRPr/>
            </a:pPr>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pPr>
              <a:defRPr/>
            </a:pPr>
            <a:fld id="{317D3EC2-7EFE-458C-8CD6-901B93708643}" type="slidenum">
              <a:rPr lang="en-US" smtClean="0"/>
              <a:pPr>
                <a:defRPr/>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4B485CC9-9AD1-49C9-A7CA-A26AC4655E76}" type="datetimeFigureOut">
              <a:rPr lang="en-US" smtClean="0"/>
              <a:pPr>
                <a:defRPr/>
              </a:pPr>
              <a:t>10/4/2019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23943D9-B8DE-4B30-B45B-BEAD51759125}"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pPr>
              <a:defRPr/>
            </a:pPr>
            <a:fld id="{0176C7C4-F49E-4292-85C6-BEAFAB1DB4A5}" type="slidenum">
              <a:rPr lang="en-US" smtClean="0"/>
              <a:pPr>
                <a:defRPr/>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719ED8E2-5EC7-476D-956A-A2B010B00331}" type="datetimeFigureOut">
              <a:rPr lang="en-US" smtClean="0"/>
              <a:pPr>
                <a:defRPr/>
              </a:pPr>
              <a:t>10/4/2019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DBD3B814-7A9C-4F30-A04B-EAD178B86EBE}" type="datetimeFigureOut">
              <a:rPr lang="en-US" smtClean="0"/>
              <a:pPr>
                <a:defRPr/>
              </a:pPr>
              <a:t>10/4/2019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17D3EC2-7EFE-458C-8CD6-901B93708643}" type="slidenum">
              <a:rPr lang="en-US" smtClean="0"/>
              <a:pPr>
                <a:defRPr/>
              </a:pPr>
              <a:t>‹#›</a:t>
            </a:fld>
            <a:endParaRPr lang="en-US"/>
          </a:p>
        </p:txBody>
      </p:sp>
    </p:spTree>
    <p:extLst>
      <p:ext uri="{BB962C8B-B14F-4D97-AF65-F5344CB8AC3E}">
        <p14:creationId xmlns:p14="http://schemas.microsoft.com/office/powerpoint/2010/main" xmlns="" val="26479773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D1B42CC7-4D3A-411F-88DF-4CD2B07D4E34}" type="datetimeFigureOut">
              <a:rPr lang="en-US" smtClean="0"/>
              <a:pPr>
                <a:defRPr/>
              </a:pPr>
              <a:t>10/4/2019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E08390A-01AF-4127-BE5A-D2741C2AE068}" type="slidenum">
              <a:rPr lang="en-US" smtClean="0"/>
              <a:pPr>
                <a:defRPr/>
              </a:pPr>
              <a:t>‹#›</a:t>
            </a:fld>
            <a:endParaRPr lang="en-US"/>
          </a:p>
        </p:txBody>
      </p:sp>
    </p:spTree>
    <p:extLst>
      <p:ext uri="{BB962C8B-B14F-4D97-AF65-F5344CB8AC3E}">
        <p14:creationId xmlns:p14="http://schemas.microsoft.com/office/powerpoint/2010/main" xmlns="" val="22405095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577805C0-41F4-46EF-B7BB-A186C4DFCD8E}" type="datetimeFigureOut">
              <a:rPr lang="en-US" smtClean="0"/>
              <a:pPr>
                <a:defRPr/>
              </a:pPr>
              <a:t>10/4/2019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135872A-2108-4EDC-812D-C905D0E5E2FD}" type="slidenum">
              <a:rPr lang="en-US" smtClean="0"/>
              <a:pPr>
                <a:defRPr/>
              </a:pPr>
              <a:t>‹#›</a:t>
            </a:fld>
            <a:endParaRPr lang="en-US"/>
          </a:p>
        </p:txBody>
      </p:sp>
    </p:spTree>
    <p:extLst>
      <p:ext uri="{BB962C8B-B14F-4D97-AF65-F5344CB8AC3E}">
        <p14:creationId xmlns:p14="http://schemas.microsoft.com/office/powerpoint/2010/main" xmlns="" val="17364947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E6DD3796-8DEB-454E-BEAA-0F50DC3B9F1B}" type="datetimeFigureOut">
              <a:rPr lang="en-US" smtClean="0"/>
              <a:pPr>
                <a:defRPr/>
              </a:pPr>
              <a:t>10/4/2019</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741CDEC-F03D-41FD-93D4-114F3DD73316}" type="slidenum">
              <a:rPr lang="en-US" smtClean="0"/>
              <a:pPr>
                <a:defRPr/>
              </a:pPr>
              <a:t>‹#›</a:t>
            </a:fld>
            <a:endParaRPr lang="en-US"/>
          </a:p>
        </p:txBody>
      </p:sp>
    </p:spTree>
    <p:extLst>
      <p:ext uri="{BB962C8B-B14F-4D97-AF65-F5344CB8AC3E}">
        <p14:creationId xmlns:p14="http://schemas.microsoft.com/office/powerpoint/2010/main" xmlns="" val="25520816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7901AC58-FB79-46CC-93A5-A8CC024CD33B}" type="datetimeFigureOut">
              <a:rPr lang="en-US" smtClean="0"/>
              <a:pPr>
                <a:defRPr/>
              </a:pPr>
              <a:t>10/4/2019</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98D61ACA-4D12-489C-8C54-2D8A5E632A65}" type="slidenum">
              <a:rPr lang="en-US" smtClean="0"/>
              <a:pPr>
                <a:defRPr/>
              </a:pPr>
              <a:t>‹#›</a:t>
            </a:fld>
            <a:endParaRPr lang="en-US"/>
          </a:p>
        </p:txBody>
      </p:sp>
    </p:spTree>
    <p:extLst>
      <p:ext uri="{BB962C8B-B14F-4D97-AF65-F5344CB8AC3E}">
        <p14:creationId xmlns:p14="http://schemas.microsoft.com/office/powerpoint/2010/main" xmlns="" val="39288616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51C4710D-827C-403C-8CE3-9D6824698A96}" type="datetimeFigureOut">
              <a:rPr lang="en-US" smtClean="0"/>
              <a:pPr>
                <a:defRPr/>
              </a:pPr>
              <a:t>10/4/2019</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235EB52E-25B0-4319-8E0A-C7C15D40E639}" type="slidenum">
              <a:rPr lang="en-US" smtClean="0"/>
              <a:pPr>
                <a:defRPr/>
              </a:pPr>
              <a:t>‹#›</a:t>
            </a:fld>
            <a:endParaRPr lang="en-US"/>
          </a:p>
        </p:txBody>
      </p:sp>
    </p:spTree>
    <p:extLst>
      <p:ext uri="{BB962C8B-B14F-4D97-AF65-F5344CB8AC3E}">
        <p14:creationId xmlns:p14="http://schemas.microsoft.com/office/powerpoint/2010/main" xmlns="" val="8829648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CA65D5CC-7D7D-4B02-AFFF-05ACFA5CF574}" type="datetimeFigureOut">
              <a:rPr lang="en-US" smtClean="0"/>
              <a:pPr>
                <a:defRPr/>
              </a:pPr>
              <a:t>10/4/2019</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BF22C651-BB6B-40E9-B3A4-968AF658747D}" type="slidenum">
              <a:rPr lang="en-US" smtClean="0"/>
              <a:pPr>
                <a:defRPr/>
              </a:pPr>
              <a:t>‹#›</a:t>
            </a:fld>
            <a:endParaRPr lang="en-US"/>
          </a:p>
        </p:txBody>
      </p:sp>
    </p:spTree>
    <p:extLst>
      <p:ext uri="{BB962C8B-B14F-4D97-AF65-F5344CB8AC3E}">
        <p14:creationId xmlns:p14="http://schemas.microsoft.com/office/powerpoint/2010/main" xmlns="" val="5401461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3E6D4F3C-8FA3-45DA-BA52-E39F89AC0F6E}" type="datetimeFigureOut">
              <a:rPr lang="en-US" smtClean="0"/>
              <a:pPr>
                <a:defRPr/>
              </a:pPr>
              <a:t>10/4/2019</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5D34ECD-5439-4AD9-B4E6-4E84D770D35D}" type="slidenum">
              <a:rPr lang="en-US" smtClean="0"/>
              <a:pPr>
                <a:defRPr/>
              </a:pPr>
              <a:t>‹#›</a:t>
            </a:fld>
            <a:endParaRPr lang="en-US"/>
          </a:p>
        </p:txBody>
      </p:sp>
    </p:spTree>
    <p:extLst>
      <p:ext uri="{BB962C8B-B14F-4D97-AF65-F5344CB8AC3E}">
        <p14:creationId xmlns:p14="http://schemas.microsoft.com/office/powerpoint/2010/main" xmlns="" val="3315238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a:defRPr/>
            </a:pPr>
            <a:fld id="{D1B42CC7-4D3A-411F-88DF-4CD2B07D4E34}" type="datetimeFigureOut">
              <a:rPr lang="en-US" smtClean="0"/>
              <a:pPr>
                <a:defRPr/>
              </a:pPr>
              <a:t>10/4/2019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361688" y="1026372"/>
            <a:ext cx="457200" cy="441325"/>
          </a:xfrm>
        </p:spPr>
        <p:txBody>
          <a:bodyPr/>
          <a:lstStyle/>
          <a:p>
            <a:pPr>
              <a:defRPr/>
            </a:pPr>
            <a:fld id="{FE08390A-01AF-4127-BE5A-D2741C2AE068}" type="slidenum">
              <a:rPr lang="en-US" smtClean="0"/>
              <a:pPr>
                <a:defRPr/>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A80033AF-4DB0-4195-91A4-82C78D92B3E1}" type="datetimeFigureOut">
              <a:rPr lang="en-US" smtClean="0"/>
              <a:pPr>
                <a:defRPr/>
              </a:pPr>
              <a:t>10/4/2019</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9F0E5E2-5E71-4DA9-9082-03F860789C3F}" type="slidenum">
              <a:rPr lang="en-US" smtClean="0"/>
              <a:pPr>
                <a:defRPr/>
              </a:pPr>
              <a:t>‹#›</a:t>
            </a:fld>
            <a:endParaRPr lang="en-US"/>
          </a:p>
        </p:txBody>
      </p:sp>
    </p:spTree>
    <p:extLst>
      <p:ext uri="{BB962C8B-B14F-4D97-AF65-F5344CB8AC3E}">
        <p14:creationId xmlns:p14="http://schemas.microsoft.com/office/powerpoint/2010/main" xmlns="" val="30111335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DF552C72-1D71-464F-B7D4-FDCF2550063D}" type="datetimeFigureOut">
              <a:rPr lang="en-US" smtClean="0"/>
              <a:pPr>
                <a:defRPr/>
              </a:pPr>
              <a:t>10/4/2019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8275B76-FE09-4189-A34D-51E2A9F87550}" type="slidenum">
              <a:rPr lang="en-US" smtClean="0"/>
              <a:pPr>
                <a:defRPr/>
              </a:pPr>
              <a:t>‹#›</a:t>
            </a:fld>
            <a:endParaRPr lang="en-US"/>
          </a:p>
        </p:txBody>
      </p:sp>
    </p:spTree>
    <p:extLst>
      <p:ext uri="{BB962C8B-B14F-4D97-AF65-F5344CB8AC3E}">
        <p14:creationId xmlns:p14="http://schemas.microsoft.com/office/powerpoint/2010/main" xmlns="" val="29083209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DF552C72-1D71-464F-B7D4-FDCF2550063D}" type="datetimeFigureOut">
              <a:rPr lang="en-US" smtClean="0"/>
              <a:pPr>
                <a:defRPr/>
              </a:pPr>
              <a:t>10/4/2019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8275B76-FE09-4189-A34D-51E2A9F87550}" type="slidenum">
              <a:rPr lang="en-US" smtClean="0"/>
              <a:pPr>
                <a:defRPr/>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41919564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DF552C72-1D71-464F-B7D4-FDCF2550063D}" type="datetimeFigureOut">
              <a:rPr lang="en-US" smtClean="0"/>
              <a:pPr>
                <a:defRPr/>
              </a:pPr>
              <a:t>10/4/2019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8275B76-FE09-4189-A34D-51E2A9F87550}" type="slidenum">
              <a:rPr lang="en-US" smtClean="0"/>
              <a:pPr>
                <a:defRPr/>
              </a:pPr>
              <a:t>‹#›</a:t>
            </a:fld>
            <a:endParaRPr lang="en-US"/>
          </a:p>
        </p:txBody>
      </p:sp>
    </p:spTree>
    <p:extLst>
      <p:ext uri="{BB962C8B-B14F-4D97-AF65-F5344CB8AC3E}">
        <p14:creationId xmlns:p14="http://schemas.microsoft.com/office/powerpoint/2010/main" xmlns="" val="24791868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DF552C72-1D71-464F-B7D4-FDCF2550063D}" type="datetimeFigureOut">
              <a:rPr lang="en-US" smtClean="0"/>
              <a:pPr>
                <a:defRPr/>
              </a:pPr>
              <a:t>10/4/2019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8275B76-FE09-4189-A34D-51E2A9F87550}" type="slidenum">
              <a:rPr lang="en-US" smtClean="0"/>
              <a:pPr>
                <a:defRPr/>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14304793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DF552C72-1D71-464F-B7D4-FDCF2550063D}" type="datetimeFigureOut">
              <a:rPr lang="en-US" smtClean="0"/>
              <a:pPr>
                <a:defRPr/>
              </a:pPr>
              <a:t>10/4/2019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8275B76-FE09-4189-A34D-51E2A9F87550}" type="slidenum">
              <a:rPr lang="en-US" smtClean="0"/>
              <a:pPr>
                <a:defRPr/>
              </a:pPr>
              <a:t>‹#›</a:t>
            </a:fld>
            <a:endParaRPr lang="en-US"/>
          </a:p>
        </p:txBody>
      </p:sp>
    </p:spTree>
    <p:extLst>
      <p:ext uri="{BB962C8B-B14F-4D97-AF65-F5344CB8AC3E}">
        <p14:creationId xmlns:p14="http://schemas.microsoft.com/office/powerpoint/2010/main" xmlns="" val="28733229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4B485CC9-9AD1-49C9-A7CA-A26AC4655E76}" type="datetimeFigureOut">
              <a:rPr lang="en-US" smtClean="0"/>
              <a:pPr>
                <a:defRPr/>
              </a:pPr>
              <a:t>10/4/2019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23943D9-B8DE-4B30-B45B-BEAD51759125}" type="slidenum">
              <a:rPr lang="en-US" smtClean="0"/>
              <a:pPr>
                <a:defRPr/>
              </a:pPr>
              <a:t>‹#›</a:t>
            </a:fld>
            <a:endParaRPr lang="en-US"/>
          </a:p>
        </p:txBody>
      </p:sp>
    </p:spTree>
    <p:extLst>
      <p:ext uri="{BB962C8B-B14F-4D97-AF65-F5344CB8AC3E}">
        <p14:creationId xmlns:p14="http://schemas.microsoft.com/office/powerpoint/2010/main" xmlns="" val="34860278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719ED8E2-5EC7-476D-956A-A2B010B00331}" type="datetimeFigureOut">
              <a:rPr lang="en-US" smtClean="0"/>
              <a:pPr>
                <a:defRPr/>
              </a:pPr>
              <a:t>10/4/2019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176C7C4-F49E-4292-85C6-BEAFAB1DB4A5}" type="slidenum">
              <a:rPr lang="en-US" smtClean="0"/>
              <a:pPr>
                <a:defRPr/>
              </a:pPr>
              <a:t>‹#›</a:t>
            </a:fld>
            <a:endParaRPr lang="en-US"/>
          </a:p>
        </p:txBody>
      </p:sp>
    </p:spTree>
    <p:extLst>
      <p:ext uri="{BB962C8B-B14F-4D97-AF65-F5344CB8AC3E}">
        <p14:creationId xmlns:p14="http://schemas.microsoft.com/office/powerpoint/2010/main" xmlns="" val="2382434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pPr>
              <a:defRPr/>
            </a:pPr>
            <a:endParaRPr lang="en-US"/>
          </a:p>
        </p:txBody>
      </p:sp>
      <p:sp>
        <p:nvSpPr>
          <p:cNvPr id="4" name="Date Placeholder 3"/>
          <p:cNvSpPr>
            <a:spLocks noGrp="1"/>
          </p:cNvSpPr>
          <p:nvPr>
            <p:ph type="dt" sz="half" idx="10"/>
          </p:nvPr>
        </p:nvSpPr>
        <p:spPr/>
        <p:txBody>
          <a:bodyPr/>
          <a:lstStyle/>
          <a:p>
            <a:pPr>
              <a:defRPr/>
            </a:pPr>
            <a:fld id="{577805C0-41F4-46EF-B7BB-A186C4DFCD8E}" type="datetimeFigureOut">
              <a:rPr lang="en-US" smtClean="0"/>
              <a:pPr>
                <a:defRPr/>
              </a:pPr>
              <a:t>10/4/2019</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pPr>
              <a:defRPr/>
            </a:pPr>
            <a:fld id="{5135872A-2108-4EDC-812D-C905D0E5E2FD}" type="slidenum">
              <a:rPr lang="en-US" smtClean="0"/>
              <a:pPr>
                <a:defRPr/>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pPr>
              <a:defRPr/>
            </a:pPr>
            <a:fld id="{E6DD3796-8DEB-454E-BEAA-0F50DC3B9F1B}" type="datetimeFigureOut">
              <a:rPr lang="en-US" smtClean="0"/>
              <a:pPr>
                <a:defRPr/>
              </a:pPr>
              <a:t>10/4/2019</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741CDEC-F03D-41FD-93D4-114F3DD73316}" type="slidenum">
              <a:rPr lang="en-US" smtClean="0"/>
              <a:pPr>
                <a:defRPr/>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pPr>
              <a:defRPr/>
            </a:pPr>
            <a:fld id="{7901AC58-FB79-46CC-93A5-A8CC024CD33B}" type="datetimeFigureOut">
              <a:rPr lang="en-US" smtClean="0"/>
              <a:pPr>
                <a:defRPr/>
              </a:pPr>
              <a:t>10/4/2019</a:t>
            </a:fld>
            <a:endParaRPr lang="en-US"/>
          </a:p>
        </p:txBody>
      </p:sp>
      <p:sp>
        <p:nvSpPr>
          <p:cNvPr id="8" name="Footer Placeholder 7"/>
          <p:cNvSpPr>
            <a:spLocks noGrp="1"/>
          </p:cNvSpPr>
          <p:nvPr>
            <p:ph type="ftr" sz="quarter" idx="11"/>
          </p:nvPr>
        </p:nvSpPr>
        <p:spPr>
          <a:xfrm>
            <a:off x="304800" y="6409944"/>
            <a:ext cx="3581400" cy="365760"/>
          </a:xfrm>
        </p:spPr>
        <p:txBody>
          <a:bodyPr/>
          <a:lstStyle/>
          <a:p>
            <a:pPr>
              <a:defRPr/>
            </a:pPr>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pPr>
              <a:defRPr/>
            </a:pPr>
            <a:fld id="{98D61ACA-4D12-489C-8C54-2D8A5E632A65}" type="slidenum">
              <a:rPr lang="en-US" smtClean="0"/>
              <a:pPr>
                <a:defRPr/>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51C4710D-827C-403C-8CE3-9D6824698A96}" type="datetimeFigureOut">
              <a:rPr lang="en-US" smtClean="0"/>
              <a:pPr>
                <a:defRPr/>
              </a:pPr>
              <a:t>10/4/2019</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a:xfrm>
            <a:off x="4343400" y="1036020"/>
            <a:ext cx="457200" cy="441325"/>
          </a:xfrm>
        </p:spPr>
        <p:txBody>
          <a:bodyPr/>
          <a:lstStyle/>
          <a:p>
            <a:pPr>
              <a:defRPr/>
            </a:pPr>
            <a:fld id="{235EB52E-25B0-4319-8E0A-C7C15D40E639}"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pPr>
              <a:defRPr/>
            </a:pPr>
            <a:fld id="{CA65D5CC-7D7D-4B02-AFFF-05ACFA5CF574}" type="datetimeFigureOut">
              <a:rPr lang="en-US" smtClean="0"/>
              <a:pPr>
                <a:defRPr/>
              </a:pPr>
              <a:t>10/4/2019</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pPr>
              <a:defRPr/>
            </a:pPr>
            <a:fld id="{BF22C651-BB6B-40E9-B3A4-968AF658747D}"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pPr>
              <a:defRPr/>
            </a:pPr>
            <a:fld id="{65D34ECD-5439-4AD9-B4E6-4E84D770D35D}" type="slidenum">
              <a:rPr lang="en-US" smtClean="0"/>
              <a:pPr>
                <a:defRPr/>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pPr>
              <a:defRPr/>
            </a:pPr>
            <a:fld id="{3E6D4F3C-8FA3-45DA-BA52-E39F89AC0F6E}" type="datetimeFigureOut">
              <a:rPr lang="en-US" smtClean="0"/>
              <a:pPr>
                <a:defRPr/>
              </a:pPr>
              <a:t>10/4/2019</a:t>
            </a:fld>
            <a:endParaRPr lang="en-US"/>
          </a:p>
        </p:txBody>
      </p:sp>
      <p:sp>
        <p:nvSpPr>
          <p:cNvPr id="6" name="Footer Placeholder 5"/>
          <p:cNvSpPr>
            <a:spLocks noGrp="1"/>
          </p:cNvSpPr>
          <p:nvPr>
            <p:ph type="ftr" sz="quarter" idx="11"/>
          </p:nvPr>
        </p:nvSpPr>
        <p:spPr>
          <a:xfrm>
            <a:off x="301752" y="6410848"/>
            <a:ext cx="3383280" cy="365760"/>
          </a:xfrm>
        </p:spPr>
        <p:txBody>
          <a:body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pPr>
              <a:defRPr/>
            </a:pPr>
            <a:fld id="{D9F0E5E2-5E71-4DA9-9082-03F860789C3F}" type="slidenum">
              <a:rPr lang="en-US" smtClean="0"/>
              <a:pPr>
                <a:defRPr/>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pPr>
              <a:defRPr/>
            </a:pPr>
            <a:fld id="{A80033AF-4DB0-4195-91A4-82C78D92B3E1}" type="datetimeFigureOut">
              <a:rPr lang="en-US" smtClean="0"/>
              <a:pPr>
                <a:defRPr/>
              </a:pPr>
              <a:t>10/4/2019</a:t>
            </a:fld>
            <a:endParaRPr lang="en-US"/>
          </a:p>
        </p:txBody>
      </p:sp>
      <p:sp>
        <p:nvSpPr>
          <p:cNvPr id="6" name="Footer Placeholder 5"/>
          <p:cNvSpPr>
            <a:spLocks noGrp="1"/>
          </p:cNvSpPr>
          <p:nvPr>
            <p:ph type="ftr" sz="quarter" idx="11"/>
          </p:nvPr>
        </p:nvSpPr>
        <p:spPr>
          <a:xfrm>
            <a:off x="301752" y="6410848"/>
            <a:ext cx="3584448" cy="365760"/>
          </a:xfrm>
        </p:spPr>
        <p:txBody>
          <a:body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a:defRPr/>
            </a:pPr>
            <a:endParaRPr lang="ru-RU"/>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a:defRPr/>
            </a:pPr>
            <a:endParaRPr lang="ru-RU"/>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defRPr/>
            </a:pPr>
            <a:fld id="{33564CD4-121D-4235-858F-F7E2D0734248}" type="slidenum">
              <a:rPr lang="ru-RU" smtClean="0"/>
              <a:pPr>
                <a:defRPr/>
              </a:pPr>
              <a:t>‹#›</a:t>
            </a:fld>
            <a:endParaRPr lang="ru-RU"/>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DF552C72-1D71-464F-B7D4-FDCF2550063D}" type="datetimeFigureOut">
              <a:rPr lang="en-US" smtClean="0"/>
              <a:pPr>
                <a:defRPr/>
              </a:pPr>
              <a:t>10/4/2019</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a:defRPr/>
            </a:pPr>
            <a:fld id="{C8275B76-FE09-4189-A34D-51E2A9F87550}" type="slidenum">
              <a:rPr lang="en-US" smtClean="0"/>
              <a:pPr>
                <a:defRPr/>
              </a:pPr>
              <a:t>‹#›</a:t>
            </a:fld>
            <a:endParaRPr lang="en-US"/>
          </a:p>
        </p:txBody>
      </p:sp>
    </p:spTree>
    <p:extLst>
      <p:ext uri="{BB962C8B-B14F-4D97-AF65-F5344CB8AC3E}">
        <p14:creationId xmlns:p14="http://schemas.microsoft.com/office/powerpoint/2010/main" xmlns="" val="338866216"/>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 id="2147483866" r:id="rId12"/>
    <p:sldLayoutId id="2147483867" r:id="rId13"/>
    <p:sldLayoutId id="2147483868" r:id="rId14"/>
    <p:sldLayoutId id="2147483869" r:id="rId15"/>
    <p:sldLayoutId id="214748387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0" y="4514821"/>
            <a:ext cx="2808313" cy="353006"/>
          </a:xfrm>
        </p:spPr>
        <p:txBody>
          <a:bodyPr rtlCol="0">
            <a:noAutofit/>
          </a:bodyPr>
          <a:lstStyle/>
          <a:p>
            <a:pPr algn="ctr" fontAlgn="auto">
              <a:spcAft>
                <a:spcPts val="0"/>
              </a:spcAft>
              <a:defRPr/>
            </a:pPr>
            <a:r>
              <a:rPr lang="en-GB" sz="1800" dirty="0" err="1" smtClean="0">
                <a:solidFill>
                  <a:prstClr val="black"/>
                </a:solidFill>
                <a:effectLst>
                  <a:outerShdw blurRad="50800" dist="38100" dir="18900000" algn="bl" rotWithShape="0">
                    <a:prstClr val="black">
                      <a:alpha val="40000"/>
                    </a:prstClr>
                  </a:outerShdw>
                </a:effectLst>
                <a:latin typeface="Sylfaen" pitchFamily="18" charset="0"/>
              </a:rPr>
              <a:t>Arusyak</a:t>
            </a:r>
            <a:r>
              <a:rPr lang="en-GB" sz="1800" dirty="0" smtClean="0">
                <a:solidFill>
                  <a:prstClr val="black"/>
                </a:solidFill>
                <a:effectLst>
                  <a:outerShdw blurRad="50800" dist="38100" dir="18900000" algn="bl" rotWithShape="0">
                    <a:prstClr val="black">
                      <a:alpha val="40000"/>
                    </a:prstClr>
                  </a:outerShdw>
                </a:effectLst>
                <a:latin typeface="Sylfaen" pitchFamily="18" charset="0"/>
              </a:rPr>
              <a:t> </a:t>
            </a:r>
            <a:r>
              <a:rPr lang="en-GB" sz="1800" dirty="0" err="1" smtClean="0">
                <a:solidFill>
                  <a:prstClr val="black"/>
                </a:solidFill>
                <a:effectLst>
                  <a:outerShdw blurRad="50800" dist="38100" dir="18900000" algn="bl" rotWithShape="0">
                    <a:prstClr val="black">
                      <a:alpha val="40000"/>
                    </a:prstClr>
                  </a:outerShdw>
                </a:effectLst>
                <a:latin typeface="Sylfaen" pitchFamily="18" charset="0"/>
              </a:rPr>
              <a:t>Harutyunyan</a:t>
            </a:r>
            <a:endParaRPr lang="en-US" sz="1800" dirty="0">
              <a:effectLst>
                <a:outerShdw blurRad="50800" dist="38100" dir="18900000" algn="bl" rotWithShape="0">
                  <a:prstClr val="black">
                    <a:alpha val="40000"/>
                  </a:prstClr>
                </a:outerShdw>
              </a:effectLst>
              <a:latin typeface="Sylfaen" pitchFamily="18" charset="0"/>
              <a:ea typeface="+mn-ea"/>
              <a:cs typeface="+mn-cs"/>
            </a:endParaRPr>
          </a:p>
        </p:txBody>
      </p:sp>
      <p:sp>
        <p:nvSpPr>
          <p:cNvPr id="3" name="Subtitle 2"/>
          <p:cNvSpPr>
            <a:spLocks noGrp="1"/>
          </p:cNvSpPr>
          <p:nvPr>
            <p:ph type="subTitle" idx="1"/>
          </p:nvPr>
        </p:nvSpPr>
        <p:spPr>
          <a:xfrm>
            <a:off x="1331640" y="2636912"/>
            <a:ext cx="5544616" cy="1512168"/>
          </a:xfrm>
          <a:effectLst>
            <a:outerShdw blurRad="50800" dist="38100" dir="16200000" rotWithShape="0">
              <a:prstClr val="black">
                <a:alpha val="40000"/>
              </a:prstClr>
            </a:outerShdw>
          </a:effectLst>
        </p:spPr>
        <p:txBody>
          <a:bodyPr rtlCol="0">
            <a:noAutofit/>
          </a:bodyPr>
          <a:lstStyle/>
          <a:p>
            <a:pPr lvl="0" algn="ctr" defTabSz="914400">
              <a:lnSpc>
                <a:spcPts val="4500"/>
              </a:lnSpc>
              <a:spcBef>
                <a:spcPts val="0"/>
              </a:spcBef>
              <a:buClrTx/>
              <a:buSzTx/>
              <a:defRPr/>
            </a:pPr>
            <a:r>
              <a:rPr lang="en-US" sz="3300" b="1" cap="all" dirty="0" smtClean="0">
                <a:ln>
                  <a:solidFill>
                    <a:prstClr val="black"/>
                  </a:solidFill>
                </a:ln>
                <a:solidFill>
                  <a:srgbClr val="F79646"/>
                </a:solidFill>
                <a:latin typeface="Sylfaen" pitchFamily="18" charset="0"/>
              </a:rPr>
              <a:t>SWOT ANALYSIS</a:t>
            </a:r>
            <a:endParaRPr lang="en-US" sz="3300" b="1" cap="all" dirty="0">
              <a:ln>
                <a:solidFill>
                  <a:prstClr val="black"/>
                </a:solidFill>
              </a:ln>
              <a:solidFill>
                <a:srgbClr val="F79646"/>
              </a:solidFill>
              <a:latin typeface="Sylfaen" pitchFamily="18" charset="0"/>
            </a:endParaRPr>
          </a:p>
        </p:txBody>
      </p:sp>
      <p:sp>
        <p:nvSpPr>
          <p:cNvPr id="16388" name="Subtitle 2"/>
          <p:cNvSpPr txBox="1">
            <a:spLocks/>
          </p:cNvSpPr>
          <p:nvPr/>
        </p:nvSpPr>
        <p:spPr bwMode="auto">
          <a:xfrm>
            <a:off x="2915816" y="5949280"/>
            <a:ext cx="2520280" cy="5857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buFont typeface="Arial" charset="0"/>
              <a:buNone/>
            </a:pPr>
            <a:r>
              <a:rPr lang="en-US" sz="1500" dirty="0" smtClean="0">
                <a:latin typeface="Sylfaen" pitchFamily="18" charset="0"/>
                <a:cs typeface="+mn-cs"/>
              </a:rPr>
              <a:t>Tbilisi, </a:t>
            </a:r>
            <a:endParaRPr lang="en-US" sz="1500" dirty="0">
              <a:latin typeface="Sylfaen" pitchFamily="18" charset="0"/>
              <a:cs typeface="+mn-cs"/>
            </a:endParaRPr>
          </a:p>
          <a:p>
            <a:pPr algn="ctr" eaLnBrk="1" hangingPunct="1">
              <a:spcBef>
                <a:spcPct val="20000"/>
              </a:spcBef>
              <a:buFont typeface="Arial" charset="0"/>
              <a:buNone/>
            </a:pPr>
            <a:r>
              <a:rPr lang="en-US" sz="1500" dirty="0" smtClean="0">
                <a:latin typeface="Sylfaen" pitchFamily="18" charset="0"/>
                <a:cs typeface="+mn-cs"/>
              </a:rPr>
              <a:t>07 – 09 October, 2019</a:t>
            </a:r>
            <a:endParaRPr lang="en-US" sz="1500" dirty="0">
              <a:latin typeface="Sylfaen" pitchFamily="18" charset="0"/>
              <a:cs typeface="+mn-cs"/>
            </a:endParaRPr>
          </a:p>
        </p:txBody>
      </p:sp>
      <p:grpSp>
        <p:nvGrpSpPr>
          <p:cNvPr id="15" name="Group 14"/>
          <p:cNvGrpSpPr>
            <a:grpSpLocks noChangeAspect="1"/>
          </p:cNvGrpSpPr>
          <p:nvPr/>
        </p:nvGrpSpPr>
        <p:grpSpPr>
          <a:xfrm>
            <a:off x="1036712" y="228098"/>
            <a:ext cx="3679304" cy="1976518"/>
            <a:chOff x="8353377" y="10808528"/>
            <a:chExt cx="15643594" cy="8403720"/>
          </a:xfrm>
        </p:grpSpPr>
        <p:pic>
          <p:nvPicPr>
            <p:cNvPr id="16" name="Immagine 1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53377" y="10808528"/>
              <a:ext cx="11887200" cy="8403720"/>
            </a:xfrm>
            <a:prstGeom prst="rect">
              <a:avLst/>
            </a:prstGeom>
          </p:spPr>
        </p:pic>
        <p:pic>
          <p:nvPicPr>
            <p:cNvPr id="17" name="Picture 7" descr="Risultati immagini per co-funded by the erasmus+ programme of the european union"/>
            <p:cNvPicPr>
              <a:picLocks noChangeAspect="1" noChangeArrowheads="1"/>
            </p:cNvPicPr>
            <p:nvPr/>
          </p:nvPicPr>
          <p:blipFill>
            <a:blip r:embed="rId4" cstate="print">
              <a:clrChange>
                <a:clrFrom>
                  <a:srgbClr val="FFFFFE"/>
                </a:clrFrom>
                <a:clrTo>
                  <a:srgbClr val="FFFFFE">
                    <a:alpha val="0"/>
                  </a:srgbClr>
                </a:clrTo>
              </a:clrChange>
            </a:blip>
            <a:srcRect l="3178" t="12384" r="27542" b="10216"/>
            <a:stretch>
              <a:fillRect/>
            </a:stretch>
          </p:blipFill>
          <p:spPr bwMode="auto">
            <a:xfrm>
              <a:off x="18067617" y="16947974"/>
              <a:ext cx="5929354" cy="1359944"/>
            </a:xfrm>
            <a:prstGeom prst="rect">
              <a:avLst/>
            </a:prstGeom>
            <a:noFill/>
          </p:spPr>
        </p:pic>
      </p:grpSp>
      <p:pic>
        <p:nvPicPr>
          <p:cNvPr id="8" name="Grafik 20" descr="https://www.isec.am/resources/isec/css/images/logo_en.png"/>
          <p:cNvPicPr/>
          <p:nvPr/>
        </p:nvPicPr>
        <p:blipFill>
          <a:blip r:embed="rId5"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rto="http://schemas.microsoft.com/office/word/2006/arto" xmlns="" xmlns:wpc="http://schemas.microsoft.com/office/word/2010/wordprocessingCanvas" xmlns:cx="http://schemas.microsoft.com/office/drawing/2014/chartex"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16se="http://schemas.microsoft.com/office/word/2015/wordml/symex"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1043608" y="4581128"/>
            <a:ext cx="1944216" cy="864096"/>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355576" y="1412776"/>
            <a:ext cx="8788424" cy="5014090"/>
          </a:xfrm>
          <a:solidFill>
            <a:schemeClr val="accent5">
              <a:lumMod val="60000"/>
              <a:lumOff val="40000"/>
            </a:schemeClr>
          </a:solidFill>
          <a:ln>
            <a:solidFill>
              <a:srgbClr val="92D050"/>
            </a:solidFill>
          </a:ln>
        </p:spPr>
        <p:txBody>
          <a:bodyPr>
            <a:normAutofit fontScale="62500" lnSpcReduction="20000"/>
          </a:bodyPr>
          <a:lstStyle/>
          <a:p>
            <a:pPr algn="ctr">
              <a:buNone/>
            </a:pPr>
            <a:r>
              <a:rPr lang="hy-AM" sz="3200" i="1" dirty="0" smtClean="0"/>
              <a:t>Unlike other points, </a:t>
            </a:r>
            <a:r>
              <a:rPr lang="hy-AM" sz="3200" b="1" i="1" dirty="0" smtClean="0"/>
              <a:t>research planning and implementation in the EP</a:t>
            </a:r>
            <a:r>
              <a:rPr lang="hy-AM" sz="3200" i="1" dirty="0" smtClean="0"/>
              <a:t>  are considered to be very important with </a:t>
            </a:r>
            <a:r>
              <a:rPr lang="en-US" sz="3200" i="1" dirty="0" smtClean="0"/>
              <a:t>90.9%</a:t>
            </a:r>
            <a:r>
              <a:rPr lang="hy-AM" sz="3200" i="1" dirty="0" smtClean="0"/>
              <a:t> of the employees and only </a:t>
            </a:r>
            <a:r>
              <a:rPr lang="en-US" sz="3200" i="1" dirty="0" smtClean="0"/>
              <a:t>9.1%</a:t>
            </a:r>
            <a:r>
              <a:rPr lang="hy-AM" sz="3200" i="1" dirty="0" smtClean="0"/>
              <a:t> consider it to be important:</a:t>
            </a:r>
            <a:endParaRPr lang="en-GB" sz="3200" i="1" dirty="0" smtClean="0"/>
          </a:p>
          <a:p>
            <a:endParaRPr lang="en-US" sz="2200" dirty="0" smtClean="0"/>
          </a:p>
          <a:p>
            <a:pPr>
              <a:buNone/>
            </a:pPr>
            <a:r>
              <a:rPr lang="hy-AM" sz="2800" dirty="0" smtClean="0"/>
              <a:t>What about </a:t>
            </a:r>
            <a:r>
              <a:rPr lang="hy-AM" sz="2800" b="1" dirty="0" smtClean="0"/>
              <a:t>3 most important abilities</a:t>
            </a:r>
            <a:r>
              <a:rPr lang="hy-AM" sz="2800" dirty="0" smtClean="0"/>
              <a:t>, the employers mentioned the following options:</a:t>
            </a:r>
            <a:endParaRPr lang="en-US" sz="2800" dirty="0" smtClean="0"/>
          </a:p>
          <a:p>
            <a:pPr lvl="0">
              <a:buClr>
                <a:schemeClr val="accent5">
                  <a:lumMod val="75000"/>
                </a:schemeClr>
              </a:buClr>
              <a:buFont typeface="Wingdings" pitchFamily="2" charset="2"/>
              <a:buChar char="ü"/>
            </a:pPr>
            <a:r>
              <a:rPr lang="hy-AM" sz="2800" dirty="0" smtClean="0"/>
              <a:t>Ability to digest and provide information quickly, </a:t>
            </a:r>
            <a:endParaRPr lang="en-US" sz="2800" dirty="0" smtClean="0"/>
          </a:p>
          <a:p>
            <a:pPr lvl="0">
              <a:buClr>
                <a:schemeClr val="accent5">
                  <a:lumMod val="75000"/>
                </a:schemeClr>
              </a:buClr>
              <a:buFont typeface="Wingdings" pitchFamily="2" charset="2"/>
              <a:buChar char="ü"/>
            </a:pPr>
            <a:r>
              <a:rPr lang="hy-AM" sz="2800" dirty="0" smtClean="0"/>
              <a:t>Ability and willingness to work in a team</a:t>
            </a:r>
            <a:endParaRPr lang="en-US" sz="2800" dirty="0" smtClean="0"/>
          </a:p>
          <a:p>
            <a:pPr lvl="0">
              <a:buClr>
                <a:schemeClr val="accent5">
                  <a:lumMod val="75000"/>
                </a:schemeClr>
              </a:buClr>
              <a:buFont typeface="Wingdings" pitchFamily="2" charset="2"/>
              <a:buChar char="ü"/>
            </a:pPr>
            <a:r>
              <a:rPr lang="hy-AM" sz="2800" dirty="0" smtClean="0"/>
              <a:t>Creative approach,</a:t>
            </a:r>
            <a:endParaRPr lang="en-US" sz="2800" dirty="0" smtClean="0"/>
          </a:p>
          <a:p>
            <a:pPr lvl="0">
              <a:buClr>
                <a:schemeClr val="accent5">
                  <a:lumMod val="75000"/>
                </a:schemeClr>
              </a:buClr>
              <a:buFont typeface="Wingdings" pitchFamily="2" charset="2"/>
              <a:buChar char="ü"/>
            </a:pPr>
            <a:r>
              <a:rPr lang="hy-AM" sz="2800" dirty="0" smtClean="0"/>
              <a:t>Being willing and kind  - this is what I can say based on my own experience</a:t>
            </a:r>
            <a:endParaRPr lang="en-US" sz="2800" dirty="0" smtClean="0"/>
          </a:p>
          <a:p>
            <a:pPr lvl="0">
              <a:buClr>
                <a:schemeClr val="accent5">
                  <a:lumMod val="75000"/>
                </a:schemeClr>
              </a:buClr>
              <a:buFont typeface="Wingdings" pitchFamily="2" charset="2"/>
              <a:buChar char="ü"/>
            </a:pPr>
            <a:r>
              <a:rPr lang="hy-AM" sz="2800" dirty="0" smtClean="0"/>
              <a:t>Promptness</a:t>
            </a:r>
            <a:endParaRPr lang="en-US" sz="2800" dirty="0" smtClean="0"/>
          </a:p>
          <a:p>
            <a:pPr lvl="0">
              <a:buClr>
                <a:schemeClr val="accent5">
                  <a:lumMod val="75000"/>
                </a:schemeClr>
              </a:buClr>
              <a:buFont typeface="Wingdings" pitchFamily="2" charset="2"/>
              <a:buChar char="ü"/>
            </a:pPr>
            <a:r>
              <a:rPr lang="hy-AM" sz="2800" dirty="0" smtClean="0"/>
              <a:t>Diligence</a:t>
            </a:r>
            <a:endParaRPr lang="en-US" sz="2800" dirty="0" smtClean="0"/>
          </a:p>
          <a:p>
            <a:pPr lvl="0">
              <a:buClr>
                <a:schemeClr val="accent5">
                  <a:lumMod val="75000"/>
                </a:schemeClr>
              </a:buClr>
              <a:buFont typeface="Wingdings" pitchFamily="2" charset="2"/>
              <a:buChar char="ü"/>
            </a:pPr>
            <a:r>
              <a:rPr lang="hy-AM" sz="2800" dirty="0" smtClean="0"/>
              <a:t>Creativity</a:t>
            </a:r>
            <a:endParaRPr lang="en-US" sz="2800" dirty="0" smtClean="0"/>
          </a:p>
          <a:p>
            <a:pPr lvl="0">
              <a:buClr>
                <a:schemeClr val="accent5">
                  <a:lumMod val="75000"/>
                </a:schemeClr>
              </a:buClr>
              <a:buFont typeface="Wingdings" pitchFamily="2" charset="2"/>
              <a:buChar char="ü"/>
            </a:pPr>
            <a:r>
              <a:rPr lang="hy-AM" sz="2800" dirty="0" smtClean="0"/>
              <a:t>Professional knowledge</a:t>
            </a:r>
            <a:endParaRPr lang="en-US" sz="2800" dirty="0" smtClean="0"/>
          </a:p>
          <a:p>
            <a:pPr lvl="0">
              <a:buClr>
                <a:schemeClr val="accent5">
                  <a:lumMod val="75000"/>
                </a:schemeClr>
              </a:buClr>
              <a:buFont typeface="Wingdings" pitchFamily="2" charset="2"/>
              <a:buChar char="ü"/>
            </a:pPr>
            <a:r>
              <a:rPr lang="hy-AM" sz="2800" dirty="0" smtClean="0"/>
              <a:t>Language knowledge</a:t>
            </a:r>
            <a:endParaRPr lang="en-US" sz="2800" dirty="0" smtClean="0"/>
          </a:p>
          <a:p>
            <a:pPr lvl="0">
              <a:buClr>
                <a:schemeClr val="accent5">
                  <a:lumMod val="75000"/>
                </a:schemeClr>
              </a:buClr>
              <a:buFont typeface="Wingdings" pitchFamily="2" charset="2"/>
              <a:buChar char="ü"/>
            </a:pPr>
            <a:r>
              <a:rPr lang="hy-AM" sz="2800" dirty="0" smtClean="0"/>
              <a:t>Ethics</a:t>
            </a:r>
            <a:endParaRPr lang="en-US" sz="2800" dirty="0" smtClean="0"/>
          </a:p>
          <a:p>
            <a:pPr lvl="0">
              <a:buClr>
                <a:schemeClr val="accent5">
                  <a:lumMod val="75000"/>
                </a:schemeClr>
              </a:buClr>
              <a:buFont typeface="Wingdings" pitchFamily="2" charset="2"/>
              <a:buChar char="ü"/>
            </a:pPr>
            <a:r>
              <a:rPr lang="hy-AM" sz="2800" dirty="0" smtClean="0"/>
              <a:t>Field trip</a:t>
            </a:r>
            <a:r>
              <a:rPr lang="en-GB" sz="2800" dirty="0" smtClean="0"/>
              <a:t>s</a:t>
            </a:r>
            <a:endParaRPr lang="en-US" sz="2800" b="1" dirty="0" smtClean="0">
              <a:solidFill>
                <a:srgbClr val="00B050"/>
              </a:solidFill>
            </a:endParaRPr>
          </a:p>
        </p:txBody>
      </p:sp>
      <p:sp>
        <p:nvSpPr>
          <p:cNvPr id="2" name="Rectangle 1"/>
          <p:cNvSpPr/>
          <p:nvPr/>
        </p:nvSpPr>
        <p:spPr>
          <a:xfrm>
            <a:off x="1876710" y="380564"/>
            <a:ext cx="5431594" cy="600164"/>
          </a:xfrm>
          <a:prstGeom prst="rect">
            <a:avLst/>
          </a:prstGeom>
        </p:spPr>
        <p:txBody>
          <a:bodyPr wrap="square">
            <a:spAutoFit/>
          </a:bodyPr>
          <a:lstStyle/>
          <a:p>
            <a:pPr marL="0" marR="0" lvl="0" indent="0" algn="ctr" defTabSz="344488" rtl="0" eaLnBrk="1" fontAlgn="auto" latinLnBrk="0" hangingPunct="1">
              <a:lnSpc>
                <a:spcPct val="100000"/>
              </a:lnSpc>
              <a:spcBef>
                <a:spcPts val="600"/>
              </a:spcBef>
              <a:spcAft>
                <a:spcPts val="0"/>
              </a:spcAft>
              <a:buClrTx/>
              <a:buSzTx/>
              <a:buFontTx/>
              <a:buNone/>
              <a:tabLst/>
              <a:defRPr/>
            </a:pPr>
            <a:r>
              <a:rPr lang="en-US" sz="3300" i="1" dirty="0" smtClean="0">
                <a:ln>
                  <a:solidFill>
                    <a:prstClr val="black"/>
                  </a:solidFill>
                </a:ln>
                <a:solidFill>
                  <a:srgbClr val="F79646">
                    <a:lumMod val="60000"/>
                    <a:lumOff val="40000"/>
                  </a:srgbClr>
                </a:solidFill>
                <a:latin typeface="Sylfaen" pitchFamily="18" charset="0"/>
              </a:rPr>
              <a:t>MENVIPRO</a:t>
            </a:r>
            <a:endParaRPr kumimoji="0" lang="en-US" sz="3300" b="0" i="1" u="none" strike="noStrike" kern="1200" cap="none" spc="0" normalizeH="0" baseline="0" noProof="0" dirty="0">
              <a:ln>
                <a:solidFill>
                  <a:prstClr val="black"/>
                </a:solidFill>
              </a:ln>
              <a:solidFill>
                <a:srgbClr val="F79646">
                  <a:lumMod val="60000"/>
                  <a:lumOff val="40000"/>
                </a:srgbClr>
              </a:solidFill>
              <a:effectLst/>
              <a:uLnTx/>
              <a:uFillTx/>
              <a:latin typeface="Sylfaen" pitchFamily="18" charset="0"/>
            </a:endParaRPr>
          </a:p>
        </p:txBody>
      </p:sp>
      <p:grpSp>
        <p:nvGrpSpPr>
          <p:cNvPr id="4" name="Group 5"/>
          <p:cNvGrpSpPr>
            <a:grpSpLocks noChangeAspect="1"/>
          </p:cNvGrpSpPr>
          <p:nvPr/>
        </p:nvGrpSpPr>
        <p:grpSpPr>
          <a:xfrm>
            <a:off x="395536" y="177269"/>
            <a:ext cx="1828800" cy="982430"/>
            <a:chOff x="8353377" y="10808528"/>
            <a:chExt cx="15643594" cy="8403720"/>
          </a:xfrm>
        </p:grpSpPr>
        <p:pic>
          <p:nvPicPr>
            <p:cNvPr id="7" name="Immagine 1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53377" y="10808528"/>
              <a:ext cx="11887200" cy="8403720"/>
            </a:xfrm>
            <a:prstGeom prst="rect">
              <a:avLst/>
            </a:prstGeom>
          </p:spPr>
        </p:pic>
        <p:pic>
          <p:nvPicPr>
            <p:cNvPr id="8" name="Picture 7" descr="Risultati immagini per co-funded by the erasmus+ programme of the european union"/>
            <p:cNvPicPr>
              <a:picLocks noChangeAspect="1" noChangeArrowheads="1"/>
            </p:cNvPicPr>
            <p:nvPr/>
          </p:nvPicPr>
          <p:blipFill>
            <a:blip r:embed="rId4" cstate="print">
              <a:clrChange>
                <a:clrFrom>
                  <a:srgbClr val="FFFFFE"/>
                </a:clrFrom>
                <a:clrTo>
                  <a:srgbClr val="FFFFFE">
                    <a:alpha val="0"/>
                  </a:srgbClr>
                </a:clrTo>
              </a:clrChange>
            </a:blip>
            <a:srcRect l="3178" t="12384" r="27542" b="10216"/>
            <a:stretch>
              <a:fillRect/>
            </a:stretch>
          </p:blipFill>
          <p:spPr bwMode="auto">
            <a:xfrm>
              <a:off x="18067617" y="16947974"/>
              <a:ext cx="5929354" cy="1359944"/>
            </a:xfrm>
            <a:prstGeom prst="rect">
              <a:avLst/>
            </a:prstGeom>
            <a:noFill/>
          </p:spPr>
        </p:pic>
      </p:grpSp>
      <p:pic>
        <p:nvPicPr>
          <p:cNvPr id="9" name="Grafik 20" descr="https://www.isec.am/resources/isec/css/images/logo_en.png"/>
          <p:cNvPicPr/>
          <p:nvPr/>
        </p:nvPicPr>
        <p:blipFill>
          <a:blip r:embed="rId5"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rto="http://schemas.microsoft.com/office/word/2006/arto" xmlns="" xmlns:wpc="http://schemas.microsoft.com/office/word/2010/wordprocessingCanvas" xmlns:cx="http://schemas.microsoft.com/office/drawing/2014/chartex"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16se="http://schemas.microsoft.com/office/word/2015/wordml/symex"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6444208" y="332656"/>
            <a:ext cx="1944216" cy="864096"/>
          </a:xfrm>
          <a:prstGeom prst="rect">
            <a:avLst/>
          </a:prstGeom>
          <a:noFill/>
          <a:ln>
            <a:noFill/>
          </a:ln>
        </p:spPr>
      </p:pic>
      <p:pic>
        <p:nvPicPr>
          <p:cNvPr id="10" name="Picture 9"/>
          <p:cNvPicPr/>
          <p:nvPr/>
        </p:nvPicPr>
        <p:blipFill>
          <a:blip r:embed="rId6"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rto="http://schemas.microsoft.com/office/word/2006/arto" xmlns:a14="http://schemas.microsoft.com/office/drawing/2010/main" xmlns:wps="http://schemas.microsoft.com/office/word/2010/wordprocessingShape"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cx="http://schemas.microsoft.com/office/drawing/2014/chartex" xmlns:wpc="http://schemas.microsoft.com/office/word/2010/wordprocessingCanvas" xmlns="" xmlns:pic="http://schemas.openxmlformats.org/drawingml/2006/picture" xmlns:lc="http://schemas.openxmlformats.org/drawingml/2006/lockedCanvas" val="0"/>
              </a:ext>
            </a:extLst>
          </a:blip>
          <a:srcRect l="3529" t="16977" r="5038" b="17795"/>
          <a:stretch>
            <a:fillRect/>
          </a:stretch>
        </p:blipFill>
        <p:spPr>
          <a:xfrm>
            <a:off x="3707904" y="6309320"/>
            <a:ext cx="1624626" cy="325369"/>
          </a:xfrm>
          <a:prstGeom prst="rect">
            <a:avLst/>
          </a:prstGeom>
        </p:spPr>
      </p:pic>
    </p:spTree>
    <p:extLst>
      <p:ext uri="{BB962C8B-B14F-4D97-AF65-F5344CB8AC3E}">
        <p14:creationId xmlns:p14="http://schemas.microsoft.com/office/powerpoint/2010/main" xmlns="" val="28660026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355576" y="1412776"/>
            <a:ext cx="8788424" cy="5014090"/>
          </a:xfrm>
          <a:solidFill>
            <a:schemeClr val="accent5">
              <a:lumMod val="60000"/>
              <a:lumOff val="40000"/>
            </a:schemeClr>
          </a:solidFill>
          <a:ln>
            <a:solidFill>
              <a:srgbClr val="92D050"/>
            </a:solidFill>
          </a:ln>
        </p:spPr>
        <p:txBody>
          <a:bodyPr>
            <a:normAutofit fontScale="92500" lnSpcReduction="10000"/>
          </a:bodyPr>
          <a:lstStyle/>
          <a:p>
            <a:endParaRPr lang="en-US" sz="2200" dirty="0" smtClean="0"/>
          </a:p>
          <a:p>
            <a:pPr>
              <a:buClr>
                <a:schemeClr val="accent5">
                  <a:lumMod val="75000"/>
                </a:schemeClr>
              </a:buClr>
              <a:buNone/>
            </a:pPr>
            <a:r>
              <a:rPr lang="hy-AM" sz="1800" dirty="0" smtClean="0"/>
              <a:t>What about </a:t>
            </a:r>
            <a:r>
              <a:rPr lang="hy-AM" sz="1800" b="1" dirty="0" smtClean="0"/>
              <a:t>3 most important skills</a:t>
            </a:r>
            <a:r>
              <a:rPr lang="hy-AM" sz="1800" dirty="0" smtClean="0"/>
              <a:t>, the employers mentioned the following options:</a:t>
            </a:r>
            <a:endParaRPr lang="en-US" sz="1800" dirty="0" smtClean="0"/>
          </a:p>
          <a:p>
            <a:pPr lvl="0">
              <a:buClr>
                <a:schemeClr val="accent5">
                  <a:lumMod val="75000"/>
                </a:schemeClr>
              </a:buClr>
              <a:buFont typeface="Wingdings" pitchFamily="2" charset="2"/>
              <a:buChar char="Ø"/>
            </a:pPr>
            <a:r>
              <a:rPr lang="hy-AM" sz="1800" dirty="0" smtClean="0"/>
              <a:t>Computer skills</a:t>
            </a:r>
            <a:endParaRPr lang="en-US" sz="1800" dirty="0" smtClean="0"/>
          </a:p>
          <a:p>
            <a:pPr lvl="0">
              <a:buClr>
                <a:schemeClr val="accent5">
                  <a:lumMod val="75000"/>
                </a:schemeClr>
              </a:buClr>
              <a:buFont typeface="Wingdings" pitchFamily="2" charset="2"/>
              <a:buChar char="Ø"/>
            </a:pPr>
            <a:r>
              <a:rPr lang="hy-AM" sz="1800" dirty="0" smtClean="0"/>
              <a:t>Skills in writing in different genres</a:t>
            </a:r>
            <a:endParaRPr lang="en-US" sz="1800" dirty="0" smtClean="0"/>
          </a:p>
          <a:p>
            <a:pPr lvl="0">
              <a:buClr>
                <a:schemeClr val="accent5">
                  <a:lumMod val="75000"/>
                </a:schemeClr>
              </a:buClr>
              <a:buFont typeface="Wingdings" pitchFamily="2" charset="2"/>
              <a:buChar char="Ø"/>
            </a:pPr>
            <a:r>
              <a:rPr lang="hy-AM" sz="1800" dirty="0" smtClean="0"/>
              <a:t>Filming and editing skills</a:t>
            </a:r>
            <a:endParaRPr lang="en-US" sz="1800" dirty="0" smtClean="0"/>
          </a:p>
          <a:p>
            <a:pPr lvl="0">
              <a:buClr>
                <a:schemeClr val="accent5">
                  <a:lumMod val="75000"/>
                </a:schemeClr>
              </a:buClr>
              <a:buFont typeface="Wingdings" pitchFamily="2" charset="2"/>
              <a:buChar char="Ø"/>
            </a:pPr>
            <a:r>
              <a:rPr lang="hy-AM" sz="1800" dirty="0" smtClean="0"/>
              <a:t>Application of cutting-edge IT,</a:t>
            </a:r>
            <a:endParaRPr lang="en-US" sz="1800" dirty="0" smtClean="0"/>
          </a:p>
          <a:p>
            <a:pPr lvl="0">
              <a:buClr>
                <a:schemeClr val="accent5">
                  <a:lumMod val="75000"/>
                </a:schemeClr>
              </a:buClr>
              <a:buFont typeface="Wingdings" pitchFamily="2" charset="2"/>
              <a:buChar char="Ø"/>
            </a:pPr>
            <a:r>
              <a:rPr lang="hy-AM" sz="1800" dirty="0" smtClean="0"/>
              <a:t>Relevant qualifications,</a:t>
            </a:r>
            <a:endParaRPr lang="en-US" sz="1800" dirty="0" smtClean="0"/>
          </a:p>
          <a:p>
            <a:pPr lvl="0">
              <a:buClr>
                <a:schemeClr val="accent5">
                  <a:lumMod val="75000"/>
                </a:schemeClr>
              </a:buClr>
              <a:buFont typeface="Wingdings" pitchFamily="2" charset="2"/>
              <a:buChar char="Ø"/>
            </a:pPr>
            <a:r>
              <a:rPr lang="hy-AM" sz="1800" dirty="0" smtClean="0"/>
              <a:t>Application of knowledge in the specific field,</a:t>
            </a:r>
            <a:endParaRPr lang="en-US" sz="1800" dirty="0" smtClean="0"/>
          </a:p>
          <a:p>
            <a:pPr lvl="0">
              <a:buClr>
                <a:schemeClr val="accent5">
                  <a:lumMod val="75000"/>
                </a:schemeClr>
              </a:buClr>
              <a:buFont typeface="Wingdings" pitchFamily="2" charset="2"/>
              <a:buChar char="Ø"/>
            </a:pPr>
            <a:r>
              <a:rPr lang="hy-AM" sz="1800" dirty="0" smtClean="0"/>
              <a:t>English</a:t>
            </a:r>
            <a:endParaRPr lang="en-US" sz="1800" dirty="0" smtClean="0"/>
          </a:p>
          <a:p>
            <a:pPr lvl="0">
              <a:buClr>
                <a:schemeClr val="accent5">
                  <a:lumMod val="75000"/>
                </a:schemeClr>
              </a:buClr>
              <a:buFont typeface="Wingdings" pitchFamily="2" charset="2"/>
              <a:buChar char="Ø"/>
            </a:pPr>
            <a:r>
              <a:rPr lang="hy-AM" sz="1800" dirty="0" smtClean="0"/>
              <a:t>Mapping skills</a:t>
            </a:r>
            <a:endParaRPr lang="en-US" sz="1800" dirty="0" smtClean="0"/>
          </a:p>
          <a:p>
            <a:pPr lvl="0">
              <a:buClr>
                <a:schemeClr val="accent5">
                  <a:lumMod val="75000"/>
                </a:schemeClr>
              </a:buClr>
              <a:buFont typeface="Wingdings" pitchFamily="2" charset="2"/>
              <a:buChar char="Ø"/>
            </a:pPr>
            <a:r>
              <a:rPr lang="hy-AM" sz="1800" dirty="0" smtClean="0"/>
              <a:t>Creative thinking</a:t>
            </a:r>
            <a:endParaRPr lang="en-US" sz="1800" dirty="0" smtClean="0"/>
          </a:p>
          <a:p>
            <a:pPr lvl="0">
              <a:buClr>
                <a:schemeClr val="accent5">
                  <a:lumMod val="75000"/>
                </a:schemeClr>
              </a:buClr>
              <a:buFont typeface="Wingdings" pitchFamily="2" charset="2"/>
              <a:buChar char="Ø"/>
            </a:pPr>
            <a:r>
              <a:rPr lang="hy-AM" sz="1800" dirty="0" smtClean="0"/>
              <a:t>Communication skills</a:t>
            </a:r>
            <a:endParaRPr lang="en-US" sz="1800" dirty="0" smtClean="0"/>
          </a:p>
          <a:p>
            <a:pPr lvl="0">
              <a:buClr>
                <a:schemeClr val="accent5">
                  <a:lumMod val="75000"/>
                </a:schemeClr>
              </a:buClr>
              <a:buFont typeface="Wingdings" pitchFamily="2" charset="2"/>
              <a:buChar char="Ø"/>
            </a:pPr>
            <a:r>
              <a:rPr lang="hy-AM" sz="1800" dirty="0" smtClean="0"/>
              <a:t>Skills on conducting examinations on the spot and drafting reports,</a:t>
            </a:r>
            <a:endParaRPr lang="en-US" sz="1800" dirty="0" smtClean="0"/>
          </a:p>
          <a:p>
            <a:pPr lvl="0">
              <a:buClr>
                <a:schemeClr val="accent5">
                  <a:lumMod val="75000"/>
                </a:schemeClr>
              </a:buClr>
              <a:buFont typeface="Wingdings" pitchFamily="2" charset="2"/>
              <a:buChar char="Ø"/>
            </a:pPr>
            <a:r>
              <a:rPr lang="hy-AM" sz="1800" dirty="0" smtClean="0"/>
              <a:t>Ability to give realistic solutions to the problems based on the facts,</a:t>
            </a:r>
            <a:endParaRPr lang="en-US" sz="1800" dirty="0" smtClean="0"/>
          </a:p>
          <a:p>
            <a:pPr lvl="0">
              <a:buClr>
                <a:schemeClr val="accent5">
                  <a:lumMod val="75000"/>
                </a:schemeClr>
              </a:buClr>
              <a:buFont typeface="Wingdings" pitchFamily="2" charset="2"/>
              <a:buChar char="Ø"/>
            </a:pPr>
            <a:r>
              <a:rPr lang="hy-AM" sz="1800" dirty="0" smtClean="0"/>
              <a:t>Ability to prioritize working processes,</a:t>
            </a:r>
            <a:endParaRPr lang="en-US" sz="1800" dirty="0" smtClean="0"/>
          </a:p>
          <a:p>
            <a:pPr lvl="0">
              <a:buClr>
                <a:schemeClr val="accent5">
                  <a:lumMod val="75000"/>
                </a:schemeClr>
              </a:buClr>
              <a:buFont typeface="Wingdings" pitchFamily="2" charset="2"/>
              <a:buChar char="Ø"/>
            </a:pPr>
            <a:r>
              <a:rPr lang="hy-AM" sz="1800" dirty="0" smtClean="0"/>
              <a:t>Decision-making after evaluation of all probable solutions.</a:t>
            </a:r>
            <a:endParaRPr lang="en-US" sz="1800" dirty="0"/>
          </a:p>
        </p:txBody>
      </p:sp>
      <p:sp>
        <p:nvSpPr>
          <p:cNvPr id="2" name="Rectangle 1"/>
          <p:cNvSpPr/>
          <p:nvPr/>
        </p:nvSpPr>
        <p:spPr>
          <a:xfrm>
            <a:off x="1876710" y="380564"/>
            <a:ext cx="5431594" cy="600164"/>
          </a:xfrm>
          <a:prstGeom prst="rect">
            <a:avLst/>
          </a:prstGeom>
        </p:spPr>
        <p:txBody>
          <a:bodyPr wrap="square">
            <a:spAutoFit/>
          </a:bodyPr>
          <a:lstStyle/>
          <a:p>
            <a:pPr marL="0" marR="0" lvl="0" indent="0" algn="ctr" defTabSz="344488" rtl="0" eaLnBrk="1" fontAlgn="auto" latinLnBrk="0" hangingPunct="1">
              <a:lnSpc>
                <a:spcPct val="100000"/>
              </a:lnSpc>
              <a:spcBef>
                <a:spcPts val="600"/>
              </a:spcBef>
              <a:spcAft>
                <a:spcPts val="0"/>
              </a:spcAft>
              <a:buClrTx/>
              <a:buSzTx/>
              <a:buFontTx/>
              <a:buNone/>
              <a:tabLst/>
              <a:defRPr/>
            </a:pPr>
            <a:r>
              <a:rPr lang="en-US" sz="3300" i="1" dirty="0" smtClean="0">
                <a:ln>
                  <a:solidFill>
                    <a:prstClr val="black"/>
                  </a:solidFill>
                </a:ln>
                <a:solidFill>
                  <a:srgbClr val="F79646">
                    <a:lumMod val="60000"/>
                    <a:lumOff val="40000"/>
                  </a:srgbClr>
                </a:solidFill>
                <a:latin typeface="Sylfaen" pitchFamily="18" charset="0"/>
              </a:rPr>
              <a:t>MENVIPRO</a:t>
            </a:r>
            <a:endParaRPr kumimoji="0" lang="en-US" sz="3300" b="0" i="1" u="none" strike="noStrike" kern="1200" cap="none" spc="0" normalizeH="0" baseline="0" noProof="0" dirty="0">
              <a:ln>
                <a:solidFill>
                  <a:prstClr val="black"/>
                </a:solidFill>
              </a:ln>
              <a:solidFill>
                <a:srgbClr val="F79646">
                  <a:lumMod val="60000"/>
                  <a:lumOff val="40000"/>
                </a:srgbClr>
              </a:solidFill>
              <a:effectLst/>
              <a:uLnTx/>
              <a:uFillTx/>
              <a:latin typeface="Sylfaen" pitchFamily="18" charset="0"/>
            </a:endParaRPr>
          </a:p>
        </p:txBody>
      </p:sp>
      <p:grpSp>
        <p:nvGrpSpPr>
          <p:cNvPr id="4" name="Group 5"/>
          <p:cNvGrpSpPr>
            <a:grpSpLocks noChangeAspect="1"/>
          </p:cNvGrpSpPr>
          <p:nvPr/>
        </p:nvGrpSpPr>
        <p:grpSpPr>
          <a:xfrm>
            <a:off x="395536" y="177269"/>
            <a:ext cx="1828800" cy="982430"/>
            <a:chOff x="8353377" y="10808528"/>
            <a:chExt cx="15643594" cy="8403720"/>
          </a:xfrm>
        </p:grpSpPr>
        <p:pic>
          <p:nvPicPr>
            <p:cNvPr id="7" name="Immagine 1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53377" y="10808528"/>
              <a:ext cx="11887200" cy="8403720"/>
            </a:xfrm>
            <a:prstGeom prst="rect">
              <a:avLst/>
            </a:prstGeom>
          </p:spPr>
        </p:pic>
        <p:pic>
          <p:nvPicPr>
            <p:cNvPr id="8" name="Picture 7" descr="Risultati immagini per co-funded by the erasmus+ programme of the european union"/>
            <p:cNvPicPr>
              <a:picLocks noChangeAspect="1" noChangeArrowheads="1"/>
            </p:cNvPicPr>
            <p:nvPr/>
          </p:nvPicPr>
          <p:blipFill>
            <a:blip r:embed="rId4" cstate="print">
              <a:clrChange>
                <a:clrFrom>
                  <a:srgbClr val="FFFFFE"/>
                </a:clrFrom>
                <a:clrTo>
                  <a:srgbClr val="FFFFFE">
                    <a:alpha val="0"/>
                  </a:srgbClr>
                </a:clrTo>
              </a:clrChange>
            </a:blip>
            <a:srcRect l="3178" t="12384" r="27542" b="10216"/>
            <a:stretch>
              <a:fillRect/>
            </a:stretch>
          </p:blipFill>
          <p:spPr bwMode="auto">
            <a:xfrm>
              <a:off x="18067617" y="16947974"/>
              <a:ext cx="5929354" cy="1359944"/>
            </a:xfrm>
            <a:prstGeom prst="rect">
              <a:avLst/>
            </a:prstGeom>
            <a:noFill/>
          </p:spPr>
        </p:pic>
      </p:grpSp>
      <p:pic>
        <p:nvPicPr>
          <p:cNvPr id="9" name="Grafik 20" descr="https://www.isec.am/resources/isec/css/images/logo_en.png"/>
          <p:cNvPicPr/>
          <p:nvPr/>
        </p:nvPicPr>
        <p:blipFill>
          <a:blip r:embed="rId5"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rto="http://schemas.microsoft.com/office/word/2006/arto" xmlns="" xmlns:wpc="http://schemas.microsoft.com/office/word/2010/wordprocessingCanvas" xmlns:cx="http://schemas.microsoft.com/office/drawing/2014/chartex"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16se="http://schemas.microsoft.com/office/word/2015/wordml/symex"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6444208" y="332656"/>
            <a:ext cx="1944216" cy="864096"/>
          </a:xfrm>
          <a:prstGeom prst="rect">
            <a:avLst/>
          </a:prstGeom>
          <a:noFill/>
          <a:ln>
            <a:noFill/>
          </a:ln>
        </p:spPr>
      </p:pic>
      <p:pic>
        <p:nvPicPr>
          <p:cNvPr id="10" name="Picture 9"/>
          <p:cNvPicPr/>
          <p:nvPr/>
        </p:nvPicPr>
        <p:blipFill>
          <a:blip r:embed="rId6"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rto="http://schemas.microsoft.com/office/word/2006/arto" xmlns:a14="http://schemas.microsoft.com/office/drawing/2010/main" xmlns:wps="http://schemas.microsoft.com/office/word/2010/wordprocessingShape"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cx="http://schemas.microsoft.com/office/drawing/2014/chartex" xmlns:wpc="http://schemas.microsoft.com/office/word/2010/wordprocessingCanvas" xmlns="" xmlns:pic="http://schemas.openxmlformats.org/drawingml/2006/picture" xmlns:lc="http://schemas.openxmlformats.org/drawingml/2006/lockedCanvas" val="0"/>
              </a:ext>
            </a:extLst>
          </a:blip>
          <a:srcRect l="3529" t="16977" r="5038" b="17795"/>
          <a:stretch>
            <a:fillRect/>
          </a:stretch>
        </p:blipFill>
        <p:spPr>
          <a:xfrm>
            <a:off x="3707904" y="6309320"/>
            <a:ext cx="1624626" cy="325369"/>
          </a:xfrm>
          <a:prstGeom prst="rect">
            <a:avLst/>
          </a:prstGeom>
        </p:spPr>
      </p:pic>
    </p:spTree>
    <p:extLst>
      <p:ext uri="{BB962C8B-B14F-4D97-AF65-F5344CB8AC3E}">
        <p14:creationId xmlns:p14="http://schemas.microsoft.com/office/powerpoint/2010/main" xmlns="" val="28660026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355576" y="1412776"/>
            <a:ext cx="8788424" cy="5014090"/>
          </a:xfrm>
          <a:solidFill>
            <a:schemeClr val="accent5">
              <a:lumMod val="60000"/>
              <a:lumOff val="40000"/>
            </a:schemeClr>
          </a:solidFill>
          <a:ln>
            <a:solidFill>
              <a:srgbClr val="92D050"/>
            </a:solidFill>
          </a:ln>
        </p:spPr>
        <p:txBody>
          <a:bodyPr>
            <a:normAutofit/>
          </a:bodyPr>
          <a:lstStyle/>
          <a:p>
            <a:r>
              <a:rPr lang="en-US" sz="2400" b="1" dirty="0" smtClean="0"/>
              <a:t>Internal factors: Existing baseline</a:t>
            </a:r>
          </a:p>
          <a:p>
            <a:endParaRPr lang="en-GB" sz="2400" b="1" dirty="0" smtClean="0"/>
          </a:p>
          <a:p>
            <a:pPr>
              <a:buClr>
                <a:schemeClr val="accent5">
                  <a:lumMod val="75000"/>
                </a:schemeClr>
              </a:buClr>
              <a:buFont typeface="Wingdings" pitchFamily="2" charset="2"/>
              <a:buChar char="Ø"/>
            </a:pPr>
            <a:r>
              <a:rPr lang="en-GB" sz="2400" b="1" dirty="0" smtClean="0"/>
              <a:t>Main Universities providing environmental education</a:t>
            </a:r>
          </a:p>
          <a:p>
            <a:pPr>
              <a:buClr>
                <a:schemeClr val="accent5">
                  <a:lumMod val="75000"/>
                </a:schemeClr>
              </a:buClr>
              <a:buFont typeface="Wingdings" pitchFamily="2" charset="2"/>
              <a:buChar char="Ø"/>
            </a:pPr>
            <a:endParaRPr lang="en-GB" sz="2400" b="1" dirty="0" smtClean="0"/>
          </a:p>
          <a:p>
            <a:pPr>
              <a:buClr>
                <a:schemeClr val="accent5">
                  <a:lumMod val="75000"/>
                </a:schemeClr>
              </a:buClr>
              <a:buFont typeface="Wingdings" pitchFamily="2" charset="2"/>
              <a:buChar char="Ø"/>
            </a:pPr>
            <a:r>
              <a:rPr lang="en-GB" sz="2400" b="1" dirty="0" smtClean="0"/>
              <a:t>YSU - </a:t>
            </a:r>
            <a:r>
              <a:rPr lang="en-US" sz="2400" dirty="0" smtClean="0"/>
              <a:t>“Ecology and Management of </a:t>
            </a:r>
            <a:r>
              <a:rPr lang="en-US" sz="2400" dirty="0" err="1" smtClean="0"/>
              <a:t>Bioresources</a:t>
            </a:r>
            <a:r>
              <a:rPr lang="en-US" sz="2400" dirty="0" smtClean="0"/>
              <a:t>” Master’s degree program</a:t>
            </a:r>
          </a:p>
          <a:p>
            <a:pPr>
              <a:buClr>
                <a:schemeClr val="accent5">
                  <a:lumMod val="75000"/>
                </a:schemeClr>
              </a:buClr>
              <a:buFont typeface="Wingdings" pitchFamily="2" charset="2"/>
              <a:buChar char="Ø"/>
            </a:pPr>
            <a:r>
              <a:rPr lang="en-GB" sz="2400" b="1" dirty="0" smtClean="0"/>
              <a:t>ASPU - </a:t>
            </a:r>
            <a:r>
              <a:rPr lang="en-US" sz="2400" dirty="0" smtClean="0"/>
              <a:t>“Environmental Chemistry (Environmental Protection and Nature Management)” Master’s degree program  and</a:t>
            </a:r>
          </a:p>
          <a:p>
            <a:pPr>
              <a:buClr>
                <a:schemeClr val="accent5">
                  <a:lumMod val="75000"/>
                </a:schemeClr>
              </a:buClr>
              <a:buFont typeface="Wingdings" pitchFamily="2" charset="2"/>
              <a:buChar char="Ø"/>
            </a:pPr>
            <a:r>
              <a:rPr lang="en-US" sz="2400" dirty="0" smtClean="0"/>
              <a:t>“Environmental Sciences” Master’s degree program </a:t>
            </a:r>
            <a:endParaRPr lang="en-US" sz="2400" b="1" dirty="0" smtClean="0"/>
          </a:p>
        </p:txBody>
      </p:sp>
      <p:sp>
        <p:nvSpPr>
          <p:cNvPr id="2" name="Rectangle 1"/>
          <p:cNvSpPr/>
          <p:nvPr/>
        </p:nvSpPr>
        <p:spPr>
          <a:xfrm>
            <a:off x="1876710" y="380564"/>
            <a:ext cx="5431594" cy="600164"/>
          </a:xfrm>
          <a:prstGeom prst="rect">
            <a:avLst/>
          </a:prstGeom>
        </p:spPr>
        <p:txBody>
          <a:bodyPr wrap="square">
            <a:spAutoFit/>
          </a:bodyPr>
          <a:lstStyle/>
          <a:p>
            <a:pPr marL="0" marR="0" lvl="0" indent="0" algn="ctr" defTabSz="344488" rtl="0" eaLnBrk="1" fontAlgn="auto" latinLnBrk="0" hangingPunct="1">
              <a:lnSpc>
                <a:spcPct val="100000"/>
              </a:lnSpc>
              <a:spcBef>
                <a:spcPts val="600"/>
              </a:spcBef>
              <a:spcAft>
                <a:spcPts val="0"/>
              </a:spcAft>
              <a:buClrTx/>
              <a:buSzTx/>
              <a:buFontTx/>
              <a:buNone/>
              <a:tabLst/>
              <a:defRPr/>
            </a:pPr>
            <a:r>
              <a:rPr lang="en-US" sz="3300" i="1" dirty="0" smtClean="0">
                <a:ln>
                  <a:solidFill>
                    <a:prstClr val="black"/>
                  </a:solidFill>
                </a:ln>
                <a:solidFill>
                  <a:srgbClr val="F79646">
                    <a:lumMod val="60000"/>
                    <a:lumOff val="40000"/>
                  </a:srgbClr>
                </a:solidFill>
                <a:latin typeface="Sylfaen" pitchFamily="18" charset="0"/>
              </a:rPr>
              <a:t>MENVIPRO</a:t>
            </a:r>
            <a:endParaRPr kumimoji="0" lang="en-US" sz="3300" b="0" i="1" u="none" strike="noStrike" kern="1200" cap="none" spc="0" normalizeH="0" baseline="0" noProof="0" dirty="0">
              <a:ln>
                <a:solidFill>
                  <a:prstClr val="black"/>
                </a:solidFill>
              </a:ln>
              <a:solidFill>
                <a:srgbClr val="F79646">
                  <a:lumMod val="60000"/>
                  <a:lumOff val="40000"/>
                </a:srgbClr>
              </a:solidFill>
              <a:effectLst/>
              <a:uLnTx/>
              <a:uFillTx/>
              <a:latin typeface="Sylfaen" pitchFamily="18" charset="0"/>
            </a:endParaRPr>
          </a:p>
        </p:txBody>
      </p:sp>
      <p:grpSp>
        <p:nvGrpSpPr>
          <p:cNvPr id="4" name="Group 5"/>
          <p:cNvGrpSpPr>
            <a:grpSpLocks noChangeAspect="1"/>
          </p:cNvGrpSpPr>
          <p:nvPr/>
        </p:nvGrpSpPr>
        <p:grpSpPr>
          <a:xfrm>
            <a:off x="395536" y="177269"/>
            <a:ext cx="1828800" cy="982430"/>
            <a:chOff x="8353377" y="10808528"/>
            <a:chExt cx="15643594" cy="8403720"/>
          </a:xfrm>
        </p:grpSpPr>
        <p:pic>
          <p:nvPicPr>
            <p:cNvPr id="7" name="Immagine 1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53377" y="10808528"/>
              <a:ext cx="11887200" cy="8403720"/>
            </a:xfrm>
            <a:prstGeom prst="rect">
              <a:avLst/>
            </a:prstGeom>
          </p:spPr>
        </p:pic>
        <p:pic>
          <p:nvPicPr>
            <p:cNvPr id="8" name="Picture 7" descr="Risultati immagini per co-funded by the erasmus+ programme of the european union"/>
            <p:cNvPicPr>
              <a:picLocks noChangeAspect="1" noChangeArrowheads="1"/>
            </p:cNvPicPr>
            <p:nvPr/>
          </p:nvPicPr>
          <p:blipFill>
            <a:blip r:embed="rId4" cstate="print">
              <a:clrChange>
                <a:clrFrom>
                  <a:srgbClr val="FFFFFE"/>
                </a:clrFrom>
                <a:clrTo>
                  <a:srgbClr val="FFFFFE">
                    <a:alpha val="0"/>
                  </a:srgbClr>
                </a:clrTo>
              </a:clrChange>
            </a:blip>
            <a:srcRect l="3178" t="12384" r="27542" b="10216"/>
            <a:stretch>
              <a:fillRect/>
            </a:stretch>
          </p:blipFill>
          <p:spPr bwMode="auto">
            <a:xfrm>
              <a:off x="18067617" y="16947974"/>
              <a:ext cx="5929354" cy="1359944"/>
            </a:xfrm>
            <a:prstGeom prst="rect">
              <a:avLst/>
            </a:prstGeom>
            <a:noFill/>
          </p:spPr>
        </p:pic>
      </p:grpSp>
      <p:pic>
        <p:nvPicPr>
          <p:cNvPr id="9" name="Grafik 20" descr="https://www.isec.am/resources/isec/css/images/logo_en.png"/>
          <p:cNvPicPr/>
          <p:nvPr/>
        </p:nvPicPr>
        <p:blipFill>
          <a:blip r:embed="rId5"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rto="http://schemas.microsoft.com/office/word/2006/arto" xmlns="" xmlns:wpc="http://schemas.microsoft.com/office/word/2010/wordprocessingCanvas" xmlns:cx="http://schemas.microsoft.com/office/drawing/2014/chartex"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16se="http://schemas.microsoft.com/office/word/2015/wordml/symex"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6444208" y="332656"/>
            <a:ext cx="1944216" cy="864096"/>
          </a:xfrm>
          <a:prstGeom prst="rect">
            <a:avLst/>
          </a:prstGeom>
          <a:noFill/>
          <a:ln>
            <a:noFill/>
          </a:ln>
        </p:spPr>
      </p:pic>
      <p:pic>
        <p:nvPicPr>
          <p:cNvPr id="10" name="Picture 9"/>
          <p:cNvPicPr/>
          <p:nvPr/>
        </p:nvPicPr>
        <p:blipFill>
          <a:blip r:embed="rId6"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rto="http://schemas.microsoft.com/office/word/2006/arto" xmlns:a14="http://schemas.microsoft.com/office/drawing/2010/main" xmlns:wps="http://schemas.microsoft.com/office/word/2010/wordprocessingShape"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cx="http://schemas.microsoft.com/office/drawing/2014/chartex" xmlns:wpc="http://schemas.microsoft.com/office/word/2010/wordprocessingCanvas" xmlns="" xmlns:pic="http://schemas.openxmlformats.org/drawingml/2006/picture" xmlns:lc="http://schemas.openxmlformats.org/drawingml/2006/lockedCanvas" val="0"/>
              </a:ext>
            </a:extLst>
          </a:blip>
          <a:srcRect l="3529" t="16977" r="5038" b="17795"/>
          <a:stretch>
            <a:fillRect/>
          </a:stretch>
        </p:blipFill>
        <p:spPr>
          <a:xfrm>
            <a:off x="3707904" y="6309320"/>
            <a:ext cx="1624626" cy="325369"/>
          </a:xfrm>
          <a:prstGeom prst="rect">
            <a:avLst/>
          </a:prstGeom>
        </p:spPr>
      </p:pic>
    </p:spTree>
    <p:extLst>
      <p:ext uri="{BB962C8B-B14F-4D97-AF65-F5344CB8AC3E}">
        <p14:creationId xmlns:p14="http://schemas.microsoft.com/office/powerpoint/2010/main" xmlns="" val="28660026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355576" y="1412776"/>
            <a:ext cx="8788424" cy="5014090"/>
          </a:xfrm>
          <a:solidFill>
            <a:schemeClr val="accent5">
              <a:lumMod val="60000"/>
              <a:lumOff val="40000"/>
            </a:schemeClr>
          </a:solidFill>
          <a:ln>
            <a:solidFill>
              <a:srgbClr val="92D050"/>
            </a:solidFill>
          </a:ln>
        </p:spPr>
        <p:txBody>
          <a:bodyPr>
            <a:normAutofit/>
          </a:bodyPr>
          <a:lstStyle/>
          <a:p>
            <a:pPr marL="0" indent="0" algn="ctr">
              <a:lnSpc>
                <a:spcPct val="150000"/>
              </a:lnSpc>
              <a:buNone/>
            </a:pPr>
            <a:r>
              <a:rPr lang="en-US" sz="2400" dirty="0" smtClean="0">
                <a:ln>
                  <a:solidFill>
                    <a:sysClr val="windowText" lastClr="000000"/>
                  </a:solidFill>
                </a:ln>
                <a:solidFill>
                  <a:srgbClr val="00B050"/>
                </a:solidFill>
                <a:latin typeface="Sylfaen" pitchFamily="18" charset="0"/>
                <a:ea typeface="+mj-ea"/>
                <a:cs typeface="+mj-cs"/>
              </a:rPr>
              <a:t>GENERAL POLITICAL AND SOCIO-ECONOMIC CLIMATE</a:t>
            </a:r>
          </a:p>
          <a:p>
            <a:pPr algn="just">
              <a:buClr>
                <a:schemeClr val="accent5">
                  <a:lumMod val="75000"/>
                </a:schemeClr>
              </a:buClr>
              <a:buFont typeface="Wingdings" pitchFamily="2" charset="2"/>
              <a:buChar char="Ø"/>
            </a:pPr>
            <a:r>
              <a:rPr lang="en-US" sz="2400" dirty="0" smtClean="0"/>
              <a:t>Following an initial spike in early 2018, Armenia’s economic performance slowed during the rest of the year, mostly due to weakening external conditions, the lower execution of public capital expenditures, and slowing investment. </a:t>
            </a:r>
          </a:p>
          <a:p>
            <a:pPr algn="just">
              <a:buClr>
                <a:schemeClr val="accent5">
                  <a:lumMod val="75000"/>
                </a:schemeClr>
              </a:buClr>
              <a:buFont typeface="Wingdings" pitchFamily="2" charset="2"/>
              <a:buChar char="Ø"/>
            </a:pPr>
            <a:endParaRPr lang="en-US" sz="2400" dirty="0" smtClean="0"/>
          </a:p>
          <a:p>
            <a:pPr algn="just">
              <a:buClr>
                <a:schemeClr val="accent5">
                  <a:lumMod val="75000"/>
                </a:schemeClr>
              </a:buClr>
              <a:buFont typeface="Wingdings" pitchFamily="2" charset="2"/>
              <a:buChar char="Ø"/>
            </a:pPr>
            <a:r>
              <a:rPr lang="en-US" sz="2400" dirty="0" smtClean="0"/>
              <a:t>The statistical analysis of the admission figures for 2017-2018 academic year in all HEIs in Armenia shows that Environmental Sciences are among the professions with the lowest demand and lowest </a:t>
            </a:r>
            <a:r>
              <a:rPr lang="hy-AM" sz="2400" dirty="0" smtClean="0"/>
              <a:t>admission </a:t>
            </a:r>
            <a:r>
              <a:rPr lang="en-US" sz="2400" dirty="0" smtClean="0"/>
              <a:t>figures with evident dominance of humanities and social sciences.</a:t>
            </a:r>
            <a:endParaRPr lang="en-US" sz="2400" b="1" u="sng" dirty="0" smtClean="0">
              <a:ln>
                <a:solidFill>
                  <a:sysClr val="windowText" lastClr="000000"/>
                </a:solidFill>
              </a:ln>
              <a:solidFill>
                <a:srgbClr val="00B050"/>
              </a:solidFill>
              <a:latin typeface="Sylfaen" pitchFamily="18" charset="0"/>
              <a:ea typeface="+mj-ea"/>
              <a:cs typeface="+mj-cs"/>
            </a:endParaRPr>
          </a:p>
          <a:p>
            <a:pPr>
              <a:lnSpc>
                <a:spcPct val="150000"/>
              </a:lnSpc>
            </a:pPr>
            <a:endParaRPr lang="en-US" altLang="en-US" sz="1500" dirty="0" smtClean="0">
              <a:solidFill>
                <a:srgbClr val="00B050"/>
              </a:solidFill>
              <a:latin typeface="Times New Roman" pitchFamily="18" charset="0"/>
              <a:cs typeface="Times New Roman" pitchFamily="18" charset="0"/>
            </a:endParaRPr>
          </a:p>
          <a:p>
            <a:pPr>
              <a:lnSpc>
                <a:spcPct val="150000"/>
              </a:lnSpc>
            </a:pPr>
            <a:endParaRPr lang="ru-RU" altLang="en-US" sz="1500" dirty="0" smtClean="0">
              <a:solidFill>
                <a:srgbClr val="00B050"/>
              </a:solidFill>
              <a:latin typeface="Times New Roman" pitchFamily="18" charset="0"/>
              <a:cs typeface="Times New Roman" pitchFamily="18" charset="0"/>
            </a:endParaRPr>
          </a:p>
          <a:p>
            <a:pPr>
              <a:lnSpc>
                <a:spcPct val="150000"/>
              </a:lnSpc>
            </a:pPr>
            <a:endParaRPr lang="en-US" altLang="en-US" sz="2000" dirty="0" smtClean="0">
              <a:solidFill>
                <a:srgbClr val="00B050"/>
              </a:solidFill>
              <a:latin typeface="Times New Roman" pitchFamily="18" charset="0"/>
              <a:cs typeface="Times New Roman" pitchFamily="18" charset="0"/>
            </a:endParaRPr>
          </a:p>
          <a:p>
            <a:pPr marL="571500" indent="-571500">
              <a:lnSpc>
                <a:spcPct val="150000"/>
              </a:lnSpc>
              <a:buNone/>
            </a:pPr>
            <a:endParaRPr lang="ru-RU" sz="2800" dirty="0" smtClean="0">
              <a:solidFill>
                <a:srgbClr val="00B050"/>
              </a:solidFill>
              <a:latin typeface="Times New Roman" pitchFamily="18" charset="0"/>
              <a:cs typeface="Times New Roman" pitchFamily="18" charset="0"/>
            </a:endParaRPr>
          </a:p>
          <a:p>
            <a:pPr marL="0" indent="0">
              <a:buNone/>
            </a:pPr>
            <a:endParaRPr lang="ru-RU" dirty="0">
              <a:solidFill>
                <a:srgbClr val="00B050"/>
              </a:solidFill>
              <a:latin typeface="Times New Roman" pitchFamily="18" charset="0"/>
              <a:cs typeface="Times New Roman" pitchFamily="18" charset="0"/>
            </a:endParaRPr>
          </a:p>
        </p:txBody>
      </p:sp>
      <p:sp>
        <p:nvSpPr>
          <p:cNvPr id="2" name="Rectangle 1"/>
          <p:cNvSpPr/>
          <p:nvPr/>
        </p:nvSpPr>
        <p:spPr>
          <a:xfrm>
            <a:off x="1876710" y="380564"/>
            <a:ext cx="5431594" cy="600164"/>
          </a:xfrm>
          <a:prstGeom prst="rect">
            <a:avLst/>
          </a:prstGeom>
        </p:spPr>
        <p:txBody>
          <a:bodyPr wrap="square">
            <a:spAutoFit/>
          </a:bodyPr>
          <a:lstStyle/>
          <a:p>
            <a:pPr marL="0" marR="0" lvl="0" indent="0" algn="ctr" defTabSz="344488" rtl="0" eaLnBrk="1" fontAlgn="auto" latinLnBrk="0" hangingPunct="1">
              <a:lnSpc>
                <a:spcPct val="100000"/>
              </a:lnSpc>
              <a:spcBef>
                <a:spcPts val="600"/>
              </a:spcBef>
              <a:spcAft>
                <a:spcPts val="0"/>
              </a:spcAft>
              <a:buClrTx/>
              <a:buSzTx/>
              <a:buFontTx/>
              <a:buNone/>
              <a:tabLst/>
              <a:defRPr/>
            </a:pPr>
            <a:r>
              <a:rPr lang="en-US" sz="3300" i="1" dirty="0" smtClean="0">
                <a:ln>
                  <a:solidFill>
                    <a:prstClr val="black"/>
                  </a:solidFill>
                </a:ln>
                <a:solidFill>
                  <a:srgbClr val="F79646">
                    <a:lumMod val="60000"/>
                    <a:lumOff val="40000"/>
                  </a:srgbClr>
                </a:solidFill>
                <a:latin typeface="Sylfaen" pitchFamily="18" charset="0"/>
              </a:rPr>
              <a:t>MENVIPRO</a:t>
            </a:r>
            <a:endParaRPr kumimoji="0" lang="en-US" sz="3300" b="0" i="1" u="none" strike="noStrike" kern="1200" cap="none" spc="0" normalizeH="0" baseline="0" noProof="0" dirty="0">
              <a:ln>
                <a:solidFill>
                  <a:prstClr val="black"/>
                </a:solidFill>
              </a:ln>
              <a:solidFill>
                <a:srgbClr val="F79646">
                  <a:lumMod val="60000"/>
                  <a:lumOff val="40000"/>
                </a:srgbClr>
              </a:solidFill>
              <a:effectLst/>
              <a:uLnTx/>
              <a:uFillTx/>
              <a:latin typeface="Sylfaen" pitchFamily="18" charset="0"/>
            </a:endParaRPr>
          </a:p>
        </p:txBody>
      </p:sp>
      <p:grpSp>
        <p:nvGrpSpPr>
          <p:cNvPr id="6" name="Group 5"/>
          <p:cNvGrpSpPr>
            <a:grpSpLocks noChangeAspect="1"/>
          </p:cNvGrpSpPr>
          <p:nvPr/>
        </p:nvGrpSpPr>
        <p:grpSpPr>
          <a:xfrm>
            <a:off x="395536" y="177269"/>
            <a:ext cx="1828800" cy="982430"/>
            <a:chOff x="8353377" y="10808528"/>
            <a:chExt cx="15643594" cy="8403720"/>
          </a:xfrm>
        </p:grpSpPr>
        <p:pic>
          <p:nvPicPr>
            <p:cNvPr id="7" name="Immagine 1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53377" y="10808528"/>
              <a:ext cx="11887200" cy="8403720"/>
            </a:xfrm>
            <a:prstGeom prst="rect">
              <a:avLst/>
            </a:prstGeom>
          </p:spPr>
        </p:pic>
        <p:pic>
          <p:nvPicPr>
            <p:cNvPr id="8" name="Picture 7" descr="Risultati immagini per co-funded by the erasmus+ programme of the european union"/>
            <p:cNvPicPr>
              <a:picLocks noChangeAspect="1" noChangeArrowheads="1"/>
            </p:cNvPicPr>
            <p:nvPr/>
          </p:nvPicPr>
          <p:blipFill>
            <a:blip r:embed="rId4" cstate="print">
              <a:clrChange>
                <a:clrFrom>
                  <a:srgbClr val="FFFFFE"/>
                </a:clrFrom>
                <a:clrTo>
                  <a:srgbClr val="FFFFFE">
                    <a:alpha val="0"/>
                  </a:srgbClr>
                </a:clrTo>
              </a:clrChange>
            </a:blip>
            <a:srcRect l="3178" t="12384" r="27542" b="10216"/>
            <a:stretch>
              <a:fillRect/>
            </a:stretch>
          </p:blipFill>
          <p:spPr bwMode="auto">
            <a:xfrm>
              <a:off x="18067617" y="16947974"/>
              <a:ext cx="5929354" cy="1359944"/>
            </a:xfrm>
            <a:prstGeom prst="rect">
              <a:avLst/>
            </a:prstGeom>
            <a:noFill/>
          </p:spPr>
        </p:pic>
      </p:grpSp>
      <p:pic>
        <p:nvPicPr>
          <p:cNvPr id="9" name="Grafik 20" descr="https://www.isec.am/resources/isec/css/images/logo_en.png"/>
          <p:cNvPicPr/>
          <p:nvPr/>
        </p:nvPicPr>
        <p:blipFill>
          <a:blip r:embed="rId5"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rto="http://schemas.microsoft.com/office/word/2006/arto" xmlns="" xmlns:wpc="http://schemas.microsoft.com/office/word/2010/wordprocessingCanvas" xmlns:cx="http://schemas.microsoft.com/office/drawing/2014/chartex"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16se="http://schemas.microsoft.com/office/word/2015/wordml/symex"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6444208" y="332656"/>
            <a:ext cx="1944216" cy="864096"/>
          </a:xfrm>
          <a:prstGeom prst="rect">
            <a:avLst/>
          </a:prstGeom>
          <a:noFill/>
          <a:ln>
            <a:noFill/>
          </a:ln>
        </p:spPr>
      </p:pic>
      <p:pic>
        <p:nvPicPr>
          <p:cNvPr id="10" name="Picture 9"/>
          <p:cNvPicPr/>
          <p:nvPr/>
        </p:nvPicPr>
        <p:blipFill>
          <a:blip r:embed="rId6"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rto="http://schemas.microsoft.com/office/word/2006/arto" xmlns:a14="http://schemas.microsoft.com/office/drawing/2010/main" xmlns:wps="http://schemas.microsoft.com/office/word/2010/wordprocessingShape"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cx="http://schemas.microsoft.com/office/drawing/2014/chartex" xmlns:wpc="http://schemas.microsoft.com/office/word/2010/wordprocessingCanvas" xmlns="" xmlns:pic="http://schemas.openxmlformats.org/drawingml/2006/picture" xmlns:lc="http://schemas.openxmlformats.org/drawingml/2006/lockedCanvas" val="0"/>
              </a:ext>
            </a:extLst>
          </a:blip>
          <a:srcRect l="3529" t="16977" r="5038" b="17795"/>
          <a:stretch>
            <a:fillRect/>
          </a:stretch>
        </p:blipFill>
        <p:spPr>
          <a:xfrm>
            <a:off x="3707904" y="6309320"/>
            <a:ext cx="1624626" cy="325369"/>
          </a:xfrm>
          <a:prstGeom prst="rect">
            <a:avLst/>
          </a:prstGeom>
        </p:spPr>
      </p:pic>
    </p:spTree>
    <p:extLst>
      <p:ext uri="{BB962C8B-B14F-4D97-AF65-F5344CB8AC3E}">
        <p14:creationId xmlns:p14="http://schemas.microsoft.com/office/powerpoint/2010/main" xmlns="" val="28660026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355576" y="1412776"/>
            <a:ext cx="8788424" cy="5014090"/>
          </a:xfrm>
          <a:solidFill>
            <a:schemeClr val="accent5">
              <a:lumMod val="60000"/>
              <a:lumOff val="40000"/>
            </a:schemeClr>
          </a:solidFill>
          <a:ln>
            <a:solidFill>
              <a:srgbClr val="92D050"/>
            </a:solidFill>
          </a:ln>
        </p:spPr>
        <p:txBody>
          <a:bodyPr>
            <a:normAutofit/>
          </a:bodyPr>
          <a:lstStyle/>
          <a:p>
            <a:pPr lvl="0">
              <a:buClr>
                <a:schemeClr val="accent5">
                  <a:lumMod val="50000"/>
                </a:schemeClr>
              </a:buClr>
              <a:buNone/>
            </a:pPr>
            <a:r>
              <a:rPr lang="en-GB" sz="2400" dirty="0" smtClean="0"/>
              <a:t>Strengths</a:t>
            </a:r>
          </a:p>
          <a:p>
            <a:pPr lvl="0">
              <a:buClr>
                <a:schemeClr val="accent5">
                  <a:lumMod val="50000"/>
                </a:schemeClr>
              </a:buClr>
              <a:buFont typeface="Wingdings" pitchFamily="2" charset="2"/>
              <a:buChar char="Ø"/>
            </a:pPr>
            <a:r>
              <a:rPr lang="hy-AM" sz="2400" dirty="0" smtClean="0"/>
              <a:t>Very slow but gradual reduction in the poverty </a:t>
            </a:r>
            <a:endParaRPr lang="en-US" sz="2400" dirty="0" smtClean="0"/>
          </a:p>
          <a:p>
            <a:pPr lvl="0">
              <a:buClr>
                <a:schemeClr val="accent5">
                  <a:lumMod val="50000"/>
                </a:schemeClr>
              </a:buClr>
              <a:buFont typeface="Wingdings" pitchFamily="2" charset="2"/>
              <a:buChar char="Ø"/>
            </a:pPr>
            <a:r>
              <a:rPr lang="hy-AM" sz="2400" dirty="0" smtClean="0"/>
              <a:t>Availability of the allowances, scholarships, tuition fee waivers, discounts of tuition fee</a:t>
            </a:r>
            <a:endParaRPr lang="en-US" sz="2400" dirty="0" smtClean="0"/>
          </a:p>
          <a:p>
            <a:pPr>
              <a:buClr>
                <a:schemeClr val="accent5">
                  <a:lumMod val="50000"/>
                </a:schemeClr>
              </a:buClr>
              <a:buFont typeface="Wingdings" pitchFamily="2" charset="2"/>
              <a:buChar char="Ø"/>
            </a:pPr>
            <a:r>
              <a:rPr lang="hy-AM" sz="2400" dirty="0" smtClean="0"/>
              <a:t>Availability of governmentally funded places for students in the natural sciences</a:t>
            </a:r>
            <a:endParaRPr lang="en-US" sz="2400" dirty="0" smtClean="0"/>
          </a:p>
          <a:p>
            <a:pPr marL="0" indent="0" algn="ctr">
              <a:lnSpc>
                <a:spcPct val="150000"/>
              </a:lnSpc>
              <a:buNone/>
            </a:pPr>
            <a:endParaRPr lang="en-US" sz="2400" b="1" u="sng" dirty="0" smtClean="0">
              <a:ln>
                <a:solidFill>
                  <a:sysClr val="windowText" lastClr="000000"/>
                </a:solidFill>
              </a:ln>
              <a:solidFill>
                <a:srgbClr val="00B050"/>
              </a:solidFill>
              <a:latin typeface="Sylfaen" pitchFamily="18" charset="0"/>
              <a:ea typeface="+mj-ea"/>
              <a:cs typeface="+mj-cs"/>
            </a:endParaRPr>
          </a:p>
          <a:p>
            <a:pPr>
              <a:lnSpc>
                <a:spcPct val="150000"/>
              </a:lnSpc>
            </a:pPr>
            <a:endParaRPr lang="en-US" altLang="en-US" sz="1500" dirty="0" smtClean="0">
              <a:solidFill>
                <a:srgbClr val="00B050"/>
              </a:solidFill>
              <a:latin typeface="Times New Roman" pitchFamily="18" charset="0"/>
              <a:cs typeface="Times New Roman" pitchFamily="18" charset="0"/>
            </a:endParaRPr>
          </a:p>
          <a:p>
            <a:pPr>
              <a:lnSpc>
                <a:spcPct val="150000"/>
              </a:lnSpc>
            </a:pPr>
            <a:endParaRPr lang="ru-RU" altLang="en-US" sz="1500" dirty="0" smtClean="0">
              <a:solidFill>
                <a:srgbClr val="00B050"/>
              </a:solidFill>
              <a:latin typeface="Times New Roman" pitchFamily="18" charset="0"/>
              <a:cs typeface="Times New Roman" pitchFamily="18" charset="0"/>
            </a:endParaRPr>
          </a:p>
          <a:p>
            <a:pPr>
              <a:lnSpc>
                <a:spcPct val="150000"/>
              </a:lnSpc>
            </a:pPr>
            <a:endParaRPr lang="en-US" altLang="en-US" sz="2000" dirty="0" smtClean="0">
              <a:solidFill>
                <a:srgbClr val="00B050"/>
              </a:solidFill>
              <a:latin typeface="Times New Roman" pitchFamily="18" charset="0"/>
              <a:cs typeface="Times New Roman" pitchFamily="18" charset="0"/>
            </a:endParaRPr>
          </a:p>
          <a:p>
            <a:pPr marL="571500" indent="-571500">
              <a:lnSpc>
                <a:spcPct val="150000"/>
              </a:lnSpc>
              <a:buNone/>
            </a:pPr>
            <a:endParaRPr lang="ru-RU" sz="2800" dirty="0" smtClean="0">
              <a:solidFill>
                <a:srgbClr val="00B050"/>
              </a:solidFill>
              <a:latin typeface="Times New Roman" pitchFamily="18" charset="0"/>
              <a:cs typeface="Times New Roman" pitchFamily="18" charset="0"/>
            </a:endParaRPr>
          </a:p>
          <a:p>
            <a:pPr marL="0" indent="0">
              <a:buNone/>
            </a:pPr>
            <a:endParaRPr lang="ru-RU" dirty="0">
              <a:solidFill>
                <a:srgbClr val="00B050"/>
              </a:solidFill>
              <a:latin typeface="Times New Roman" pitchFamily="18" charset="0"/>
              <a:cs typeface="Times New Roman" pitchFamily="18" charset="0"/>
            </a:endParaRPr>
          </a:p>
        </p:txBody>
      </p:sp>
      <p:sp>
        <p:nvSpPr>
          <p:cNvPr id="2" name="Rectangle 1"/>
          <p:cNvSpPr/>
          <p:nvPr/>
        </p:nvSpPr>
        <p:spPr>
          <a:xfrm>
            <a:off x="1876710" y="380564"/>
            <a:ext cx="5431594" cy="600164"/>
          </a:xfrm>
          <a:prstGeom prst="rect">
            <a:avLst/>
          </a:prstGeom>
        </p:spPr>
        <p:txBody>
          <a:bodyPr wrap="square">
            <a:spAutoFit/>
          </a:bodyPr>
          <a:lstStyle/>
          <a:p>
            <a:pPr marL="0" marR="0" lvl="0" indent="0" algn="ctr" defTabSz="344488" rtl="0" eaLnBrk="1" fontAlgn="auto" latinLnBrk="0" hangingPunct="1">
              <a:lnSpc>
                <a:spcPct val="100000"/>
              </a:lnSpc>
              <a:spcBef>
                <a:spcPts val="600"/>
              </a:spcBef>
              <a:spcAft>
                <a:spcPts val="0"/>
              </a:spcAft>
              <a:buClrTx/>
              <a:buSzTx/>
              <a:buFontTx/>
              <a:buNone/>
              <a:tabLst/>
              <a:defRPr/>
            </a:pPr>
            <a:r>
              <a:rPr lang="en-US" sz="3300" i="1" dirty="0" smtClean="0">
                <a:ln>
                  <a:solidFill>
                    <a:prstClr val="black"/>
                  </a:solidFill>
                </a:ln>
                <a:solidFill>
                  <a:srgbClr val="F79646">
                    <a:lumMod val="60000"/>
                    <a:lumOff val="40000"/>
                  </a:srgbClr>
                </a:solidFill>
                <a:latin typeface="Sylfaen" pitchFamily="18" charset="0"/>
              </a:rPr>
              <a:t>MENVIPRO</a:t>
            </a:r>
            <a:endParaRPr kumimoji="0" lang="en-US" sz="3300" b="0" i="1" u="none" strike="noStrike" kern="1200" cap="none" spc="0" normalizeH="0" baseline="0" noProof="0" dirty="0">
              <a:ln>
                <a:solidFill>
                  <a:prstClr val="black"/>
                </a:solidFill>
              </a:ln>
              <a:solidFill>
                <a:srgbClr val="F79646">
                  <a:lumMod val="60000"/>
                  <a:lumOff val="40000"/>
                </a:srgbClr>
              </a:solidFill>
              <a:effectLst/>
              <a:uLnTx/>
              <a:uFillTx/>
              <a:latin typeface="Sylfaen" pitchFamily="18" charset="0"/>
            </a:endParaRPr>
          </a:p>
        </p:txBody>
      </p:sp>
      <p:grpSp>
        <p:nvGrpSpPr>
          <p:cNvPr id="4" name="Group 5"/>
          <p:cNvGrpSpPr>
            <a:grpSpLocks noChangeAspect="1"/>
          </p:cNvGrpSpPr>
          <p:nvPr/>
        </p:nvGrpSpPr>
        <p:grpSpPr>
          <a:xfrm>
            <a:off x="395536" y="177269"/>
            <a:ext cx="1828800" cy="982430"/>
            <a:chOff x="8353377" y="10808528"/>
            <a:chExt cx="15643594" cy="8403720"/>
          </a:xfrm>
        </p:grpSpPr>
        <p:pic>
          <p:nvPicPr>
            <p:cNvPr id="7" name="Immagine 1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53377" y="10808528"/>
              <a:ext cx="11887200" cy="8403720"/>
            </a:xfrm>
            <a:prstGeom prst="rect">
              <a:avLst/>
            </a:prstGeom>
          </p:spPr>
        </p:pic>
        <p:pic>
          <p:nvPicPr>
            <p:cNvPr id="8" name="Picture 7" descr="Risultati immagini per co-funded by the erasmus+ programme of the european union"/>
            <p:cNvPicPr>
              <a:picLocks noChangeAspect="1" noChangeArrowheads="1"/>
            </p:cNvPicPr>
            <p:nvPr/>
          </p:nvPicPr>
          <p:blipFill>
            <a:blip r:embed="rId4" cstate="print">
              <a:clrChange>
                <a:clrFrom>
                  <a:srgbClr val="FFFFFE"/>
                </a:clrFrom>
                <a:clrTo>
                  <a:srgbClr val="FFFFFE">
                    <a:alpha val="0"/>
                  </a:srgbClr>
                </a:clrTo>
              </a:clrChange>
            </a:blip>
            <a:srcRect l="3178" t="12384" r="27542" b="10216"/>
            <a:stretch>
              <a:fillRect/>
            </a:stretch>
          </p:blipFill>
          <p:spPr bwMode="auto">
            <a:xfrm>
              <a:off x="18067617" y="16947974"/>
              <a:ext cx="5929354" cy="1359944"/>
            </a:xfrm>
            <a:prstGeom prst="rect">
              <a:avLst/>
            </a:prstGeom>
            <a:noFill/>
          </p:spPr>
        </p:pic>
      </p:grpSp>
      <p:pic>
        <p:nvPicPr>
          <p:cNvPr id="9" name="Grafik 20" descr="https://www.isec.am/resources/isec/css/images/logo_en.png"/>
          <p:cNvPicPr/>
          <p:nvPr/>
        </p:nvPicPr>
        <p:blipFill>
          <a:blip r:embed="rId5"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rto="http://schemas.microsoft.com/office/word/2006/arto" xmlns="" xmlns:wpc="http://schemas.microsoft.com/office/word/2010/wordprocessingCanvas" xmlns:cx="http://schemas.microsoft.com/office/drawing/2014/chartex"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16se="http://schemas.microsoft.com/office/word/2015/wordml/symex"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6444208" y="332656"/>
            <a:ext cx="1944216" cy="864096"/>
          </a:xfrm>
          <a:prstGeom prst="rect">
            <a:avLst/>
          </a:prstGeom>
          <a:noFill/>
          <a:ln>
            <a:noFill/>
          </a:ln>
        </p:spPr>
      </p:pic>
      <p:pic>
        <p:nvPicPr>
          <p:cNvPr id="10" name="Picture 9"/>
          <p:cNvPicPr/>
          <p:nvPr/>
        </p:nvPicPr>
        <p:blipFill>
          <a:blip r:embed="rId6"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rto="http://schemas.microsoft.com/office/word/2006/arto" xmlns:a14="http://schemas.microsoft.com/office/drawing/2010/main" xmlns:wps="http://schemas.microsoft.com/office/word/2010/wordprocessingShape"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cx="http://schemas.microsoft.com/office/drawing/2014/chartex" xmlns:wpc="http://schemas.microsoft.com/office/word/2010/wordprocessingCanvas" xmlns="" xmlns:pic="http://schemas.openxmlformats.org/drawingml/2006/picture" xmlns:lc="http://schemas.openxmlformats.org/drawingml/2006/lockedCanvas" val="0"/>
              </a:ext>
            </a:extLst>
          </a:blip>
          <a:srcRect l="3529" t="16977" r="5038" b="17795"/>
          <a:stretch>
            <a:fillRect/>
          </a:stretch>
        </p:blipFill>
        <p:spPr>
          <a:xfrm>
            <a:off x="3707904" y="6309320"/>
            <a:ext cx="1624626" cy="325369"/>
          </a:xfrm>
          <a:prstGeom prst="rect">
            <a:avLst/>
          </a:prstGeom>
        </p:spPr>
      </p:pic>
    </p:spTree>
    <p:extLst>
      <p:ext uri="{BB962C8B-B14F-4D97-AF65-F5344CB8AC3E}">
        <p14:creationId xmlns:p14="http://schemas.microsoft.com/office/powerpoint/2010/main" xmlns="" val="28660026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355576" y="1412776"/>
            <a:ext cx="8788424" cy="5014090"/>
          </a:xfrm>
          <a:solidFill>
            <a:schemeClr val="accent5">
              <a:lumMod val="60000"/>
              <a:lumOff val="40000"/>
            </a:schemeClr>
          </a:solidFill>
          <a:ln>
            <a:solidFill>
              <a:srgbClr val="92D050"/>
            </a:solidFill>
          </a:ln>
        </p:spPr>
        <p:txBody>
          <a:bodyPr>
            <a:normAutofit fontScale="85000" lnSpcReduction="20000"/>
          </a:bodyPr>
          <a:lstStyle/>
          <a:p>
            <a:pPr lvl="0" algn="ctr">
              <a:buClr>
                <a:schemeClr val="accent5">
                  <a:lumMod val="50000"/>
                </a:schemeClr>
              </a:buClr>
              <a:buNone/>
            </a:pPr>
            <a:r>
              <a:rPr lang="en-GB" sz="2400" dirty="0" smtClean="0"/>
              <a:t>Weaknesses</a:t>
            </a:r>
          </a:p>
          <a:p>
            <a:pPr lvl="0">
              <a:buClr>
                <a:schemeClr val="accent5">
                  <a:lumMod val="50000"/>
                </a:schemeClr>
              </a:buClr>
              <a:buNone/>
            </a:pPr>
            <a:endParaRPr lang="en-GB" sz="2400" dirty="0" smtClean="0"/>
          </a:p>
          <a:p>
            <a:pPr lvl="0" algn="just">
              <a:buClr>
                <a:schemeClr val="accent5">
                  <a:lumMod val="75000"/>
                </a:schemeClr>
              </a:buClr>
              <a:buFont typeface="Wingdings" pitchFamily="2" charset="2"/>
              <a:buChar char="Ø"/>
            </a:pPr>
            <a:r>
              <a:rPr lang="hy-AM" sz="2400" dirty="0" smtClean="0"/>
              <a:t>Disinterest of students to continue and pursue their education in the second and third levels of education as soon as they find a job in the labour force.</a:t>
            </a:r>
            <a:endParaRPr lang="en-GB" sz="2400" dirty="0" smtClean="0"/>
          </a:p>
          <a:p>
            <a:pPr lvl="0" algn="just">
              <a:buClr>
                <a:schemeClr val="accent5">
                  <a:lumMod val="75000"/>
                </a:schemeClr>
              </a:buClr>
              <a:buFont typeface="Wingdings" pitchFamily="2" charset="2"/>
              <a:buChar char="Ø"/>
            </a:pPr>
            <a:endParaRPr lang="en-US" sz="2400" dirty="0" smtClean="0"/>
          </a:p>
          <a:p>
            <a:pPr lvl="0" algn="just">
              <a:buClr>
                <a:schemeClr val="accent5">
                  <a:lumMod val="75000"/>
                </a:schemeClr>
              </a:buClr>
              <a:buFont typeface="Wingdings" pitchFamily="2" charset="2"/>
              <a:buChar char="Ø"/>
            </a:pPr>
            <a:r>
              <a:rPr lang="hy-AM" sz="2400" dirty="0" smtClean="0"/>
              <a:t>Non-availability of highly-paid jobs in the labour market in the environmental sciences (except for international organizations)</a:t>
            </a:r>
            <a:r>
              <a:rPr lang="en-GB" sz="2400" dirty="0" smtClean="0"/>
              <a:t>.</a:t>
            </a:r>
          </a:p>
          <a:p>
            <a:pPr lvl="0" algn="just">
              <a:buClr>
                <a:schemeClr val="accent5">
                  <a:lumMod val="75000"/>
                </a:schemeClr>
              </a:buClr>
              <a:buFont typeface="Wingdings" pitchFamily="2" charset="2"/>
              <a:buChar char="Ø"/>
            </a:pPr>
            <a:endParaRPr lang="en-US" sz="2400" dirty="0" smtClean="0"/>
          </a:p>
          <a:p>
            <a:pPr lvl="0" algn="just">
              <a:buClr>
                <a:schemeClr val="accent5">
                  <a:lumMod val="75000"/>
                </a:schemeClr>
              </a:buClr>
              <a:buFont typeface="Wingdings" pitchFamily="2" charset="2"/>
              <a:buChar char="Ø"/>
            </a:pPr>
            <a:r>
              <a:rPr lang="hy-AM" sz="2400" dirty="0" smtClean="0"/>
              <a:t>Humanitarization of the education (dominant number of students are in the humanities and social sciences)</a:t>
            </a:r>
            <a:r>
              <a:rPr lang="en-GB" sz="2400" dirty="0" smtClean="0"/>
              <a:t>.</a:t>
            </a:r>
          </a:p>
          <a:p>
            <a:pPr lvl="0" algn="just">
              <a:buClr>
                <a:schemeClr val="accent5">
                  <a:lumMod val="75000"/>
                </a:schemeClr>
              </a:buClr>
              <a:buFont typeface="Wingdings" pitchFamily="2" charset="2"/>
              <a:buChar char="Ø"/>
            </a:pPr>
            <a:endParaRPr lang="en-US" sz="2400" dirty="0" smtClean="0"/>
          </a:p>
          <a:p>
            <a:pPr lvl="0" algn="just">
              <a:buClr>
                <a:schemeClr val="accent5">
                  <a:lumMod val="75000"/>
                </a:schemeClr>
              </a:buClr>
              <a:buFont typeface="Wingdings" pitchFamily="2" charset="2"/>
              <a:buChar char="Ø"/>
            </a:pPr>
            <a:r>
              <a:rPr lang="hy-AM" sz="2400" dirty="0" smtClean="0"/>
              <a:t>Lack of advertising and promotion of </a:t>
            </a:r>
            <a:r>
              <a:rPr lang="hy-AM" sz="2400" dirty="0" smtClean="0"/>
              <a:t>the</a:t>
            </a:r>
            <a:r>
              <a:rPr lang="en-GB" sz="2400" dirty="0" smtClean="0"/>
              <a:t> </a:t>
            </a:r>
            <a:r>
              <a:rPr lang="hy-AM" sz="2400" dirty="0" smtClean="0"/>
              <a:t>Environmental </a:t>
            </a:r>
            <a:r>
              <a:rPr lang="hy-AM" sz="2400" dirty="0" smtClean="0"/>
              <a:t>education among wider ranges of societies for awareness-raising purposes</a:t>
            </a:r>
            <a:r>
              <a:rPr lang="en-GB" sz="2400" dirty="0" smtClean="0"/>
              <a:t>.</a:t>
            </a:r>
          </a:p>
          <a:p>
            <a:pPr lvl="0" algn="just">
              <a:buClr>
                <a:schemeClr val="accent5">
                  <a:lumMod val="75000"/>
                </a:schemeClr>
              </a:buClr>
              <a:buFont typeface="Wingdings" pitchFamily="2" charset="2"/>
              <a:buChar char="Ø"/>
            </a:pPr>
            <a:endParaRPr lang="en-US" sz="2400" dirty="0" smtClean="0"/>
          </a:p>
          <a:p>
            <a:pPr lvl="0" algn="just">
              <a:buClr>
                <a:schemeClr val="accent5">
                  <a:lumMod val="75000"/>
                </a:schemeClr>
              </a:buClr>
              <a:buFont typeface="Wingdings" pitchFamily="2" charset="2"/>
              <a:buChar char="Ø"/>
            </a:pPr>
            <a:r>
              <a:rPr lang="en-US" sz="2400" dirty="0" smtClean="0"/>
              <a:t>Most places at the universities are based on tuition fees.</a:t>
            </a:r>
          </a:p>
          <a:p>
            <a:pPr>
              <a:lnSpc>
                <a:spcPct val="150000"/>
              </a:lnSpc>
              <a:buClr>
                <a:schemeClr val="accent5">
                  <a:lumMod val="75000"/>
                </a:schemeClr>
              </a:buClr>
              <a:buNone/>
            </a:pPr>
            <a:endParaRPr lang="en-US" altLang="en-US" sz="1500" dirty="0" smtClean="0">
              <a:solidFill>
                <a:srgbClr val="00B050"/>
              </a:solidFill>
              <a:latin typeface="Times New Roman" pitchFamily="18" charset="0"/>
              <a:cs typeface="Times New Roman" pitchFamily="18" charset="0"/>
            </a:endParaRPr>
          </a:p>
          <a:p>
            <a:pPr>
              <a:lnSpc>
                <a:spcPct val="150000"/>
              </a:lnSpc>
              <a:buClr>
                <a:schemeClr val="accent5">
                  <a:lumMod val="75000"/>
                </a:schemeClr>
              </a:buClr>
            </a:pPr>
            <a:endParaRPr lang="ru-RU" altLang="en-US" sz="1500" dirty="0" smtClean="0">
              <a:solidFill>
                <a:srgbClr val="00B050"/>
              </a:solidFill>
              <a:latin typeface="Times New Roman" pitchFamily="18" charset="0"/>
              <a:cs typeface="Times New Roman" pitchFamily="18" charset="0"/>
            </a:endParaRPr>
          </a:p>
          <a:p>
            <a:pPr>
              <a:lnSpc>
                <a:spcPct val="150000"/>
              </a:lnSpc>
            </a:pPr>
            <a:endParaRPr lang="en-US" altLang="en-US" sz="2000" dirty="0" smtClean="0">
              <a:solidFill>
                <a:srgbClr val="00B050"/>
              </a:solidFill>
              <a:latin typeface="Times New Roman" pitchFamily="18" charset="0"/>
              <a:cs typeface="Times New Roman" pitchFamily="18" charset="0"/>
            </a:endParaRPr>
          </a:p>
          <a:p>
            <a:pPr marL="571500" indent="-571500">
              <a:lnSpc>
                <a:spcPct val="150000"/>
              </a:lnSpc>
              <a:buNone/>
            </a:pPr>
            <a:endParaRPr lang="ru-RU" sz="2800" dirty="0" smtClean="0">
              <a:solidFill>
                <a:srgbClr val="00B050"/>
              </a:solidFill>
              <a:latin typeface="Times New Roman" pitchFamily="18" charset="0"/>
              <a:cs typeface="Times New Roman" pitchFamily="18" charset="0"/>
            </a:endParaRPr>
          </a:p>
          <a:p>
            <a:pPr marL="0" indent="0">
              <a:buNone/>
            </a:pPr>
            <a:endParaRPr lang="ru-RU" dirty="0">
              <a:solidFill>
                <a:srgbClr val="00B050"/>
              </a:solidFill>
              <a:latin typeface="Times New Roman" pitchFamily="18" charset="0"/>
              <a:cs typeface="Times New Roman" pitchFamily="18" charset="0"/>
            </a:endParaRPr>
          </a:p>
        </p:txBody>
      </p:sp>
      <p:sp>
        <p:nvSpPr>
          <p:cNvPr id="2" name="Rectangle 1"/>
          <p:cNvSpPr/>
          <p:nvPr/>
        </p:nvSpPr>
        <p:spPr>
          <a:xfrm>
            <a:off x="1876710" y="380564"/>
            <a:ext cx="5431594" cy="600164"/>
          </a:xfrm>
          <a:prstGeom prst="rect">
            <a:avLst/>
          </a:prstGeom>
        </p:spPr>
        <p:txBody>
          <a:bodyPr wrap="square">
            <a:spAutoFit/>
          </a:bodyPr>
          <a:lstStyle/>
          <a:p>
            <a:pPr marL="0" marR="0" lvl="0" indent="0" algn="ctr" defTabSz="344488" rtl="0" eaLnBrk="1" fontAlgn="auto" latinLnBrk="0" hangingPunct="1">
              <a:lnSpc>
                <a:spcPct val="100000"/>
              </a:lnSpc>
              <a:spcBef>
                <a:spcPts val="600"/>
              </a:spcBef>
              <a:spcAft>
                <a:spcPts val="0"/>
              </a:spcAft>
              <a:buClrTx/>
              <a:buSzTx/>
              <a:buFontTx/>
              <a:buNone/>
              <a:tabLst/>
              <a:defRPr/>
            </a:pPr>
            <a:r>
              <a:rPr lang="en-US" sz="3300" i="1" dirty="0" smtClean="0">
                <a:ln>
                  <a:solidFill>
                    <a:prstClr val="black"/>
                  </a:solidFill>
                </a:ln>
                <a:solidFill>
                  <a:srgbClr val="F79646">
                    <a:lumMod val="60000"/>
                    <a:lumOff val="40000"/>
                  </a:srgbClr>
                </a:solidFill>
                <a:latin typeface="Sylfaen" pitchFamily="18" charset="0"/>
              </a:rPr>
              <a:t>MENVIPRO</a:t>
            </a:r>
            <a:endParaRPr kumimoji="0" lang="en-US" sz="3300" b="0" i="1" u="none" strike="noStrike" kern="1200" cap="none" spc="0" normalizeH="0" baseline="0" noProof="0" dirty="0">
              <a:ln>
                <a:solidFill>
                  <a:prstClr val="black"/>
                </a:solidFill>
              </a:ln>
              <a:solidFill>
                <a:srgbClr val="F79646">
                  <a:lumMod val="60000"/>
                  <a:lumOff val="40000"/>
                </a:srgbClr>
              </a:solidFill>
              <a:effectLst/>
              <a:uLnTx/>
              <a:uFillTx/>
              <a:latin typeface="Sylfaen" pitchFamily="18" charset="0"/>
            </a:endParaRPr>
          </a:p>
        </p:txBody>
      </p:sp>
      <p:grpSp>
        <p:nvGrpSpPr>
          <p:cNvPr id="4" name="Group 5"/>
          <p:cNvGrpSpPr>
            <a:grpSpLocks noChangeAspect="1"/>
          </p:cNvGrpSpPr>
          <p:nvPr/>
        </p:nvGrpSpPr>
        <p:grpSpPr>
          <a:xfrm>
            <a:off x="395536" y="177269"/>
            <a:ext cx="1828800" cy="982430"/>
            <a:chOff x="8353377" y="10808528"/>
            <a:chExt cx="15643594" cy="8403720"/>
          </a:xfrm>
        </p:grpSpPr>
        <p:pic>
          <p:nvPicPr>
            <p:cNvPr id="7" name="Immagine 1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53377" y="10808528"/>
              <a:ext cx="11887200" cy="8403720"/>
            </a:xfrm>
            <a:prstGeom prst="rect">
              <a:avLst/>
            </a:prstGeom>
          </p:spPr>
        </p:pic>
        <p:pic>
          <p:nvPicPr>
            <p:cNvPr id="8" name="Picture 7" descr="Risultati immagini per co-funded by the erasmus+ programme of the european union"/>
            <p:cNvPicPr>
              <a:picLocks noChangeAspect="1" noChangeArrowheads="1"/>
            </p:cNvPicPr>
            <p:nvPr/>
          </p:nvPicPr>
          <p:blipFill>
            <a:blip r:embed="rId4" cstate="print">
              <a:clrChange>
                <a:clrFrom>
                  <a:srgbClr val="FFFFFE"/>
                </a:clrFrom>
                <a:clrTo>
                  <a:srgbClr val="FFFFFE">
                    <a:alpha val="0"/>
                  </a:srgbClr>
                </a:clrTo>
              </a:clrChange>
            </a:blip>
            <a:srcRect l="3178" t="12384" r="27542" b="10216"/>
            <a:stretch>
              <a:fillRect/>
            </a:stretch>
          </p:blipFill>
          <p:spPr bwMode="auto">
            <a:xfrm>
              <a:off x="18067617" y="16947974"/>
              <a:ext cx="5929354" cy="1359944"/>
            </a:xfrm>
            <a:prstGeom prst="rect">
              <a:avLst/>
            </a:prstGeom>
            <a:noFill/>
          </p:spPr>
        </p:pic>
      </p:grpSp>
      <p:pic>
        <p:nvPicPr>
          <p:cNvPr id="9" name="Grafik 20" descr="https://www.isec.am/resources/isec/css/images/logo_en.png"/>
          <p:cNvPicPr/>
          <p:nvPr/>
        </p:nvPicPr>
        <p:blipFill>
          <a:blip r:embed="rId5"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rto="http://schemas.microsoft.com/office/word/2006/arto" xmlns="" xmlns:wpc="http://schemas.microsoft.com/office/word/2010/wordprocessingCanvas" xmlns:cx="http://schemas.microsoft.com/office/drawing/2014/chartex"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16se="http://schemas.microsoft.com/office/word/2015/wordml/symex"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6444208" y="332656"/>
            <a:ext cx="1944216" cy="864096"/>
          </a:xfrm>
          <a:prstGeom prst="rect">
            <a:avLst/>
          </a:prstGeom>
          <a:noFill/>
          <a:ln>
            <a:noFill/>
          </a:ln>
        </p:spPr>
      </p:pic>
      <p:pic>
        <p:nvPicPr>
          <p:cNvPr id="10" name="Picture 9"/>
          <p:cNvPicPr/>
          <p:nvPr/>
        </p:nvPicPr>
        <p:blipFill>
          <a:blip r:embed="rId6"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rto="http://schemas.microsoft.com/office/word/2006/arto" xmlns:a14="http://schemas.microsoft.com/office/drawing/2010/main" xmlns:wps="http://schemas.microsoft.com/office/word/2010/wordprocessingShape"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cx="http://schemas.microsoft.com/office/drawing/2014/chartex" xmlns:wpc="http://schemas.microsoft.com/office/word/2010/wordprocessingCanvas" xmlns="" xmlns:pic="http://schemas.openxmlformats.org/drawingml/2006/picture" xmlns:lc="http://schemas.openxmlformats.org/drawingml/2006/lockedCanvas" val="0"/>
              </a:ext>
            </a:extLst>
          </a:blip>
          <a:srcRect l="3529" t="16977" r="5038" b="17795"/>
          <a:stretch>
            <a:fillRect/>
          </a:stretch>
        </p:blipFill>
        <p:spPr>
          <a:xfrm>
            <a:off x="3707904" y="6309320"/>
            <a:ext cx="1624626" cy="325369"/>
          </a:xfrm>
          <a:prstGeom prst="rect">
            <a:avLst/>
          </a:prstGeom>
        </p:spPr>
      </p:pic>
    </p:spTree>
    <p:extLst>
      <p:ext uri="{BB962C8B-B14F-4D97-AF65-F5344CB8AC3E}">
        <p14:creationId xmlns:p14="http://schemas.microsoft.com/office/powerpoint/2010/main" xmlns="" val="28660026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355576" y="1412776"/>
            <a:ext cx="8788424" cy="5014090"/>
          </a:xfrm>
          <a:solidFill>
            <a:schemeClr val="accent5">
              <a:lumMod val="60000"/>
              <a:lumOff val="40000"/>
            </a:schemeClr>
          </a:solidFill>
          <a:ln>
            <a:solidFill>
              <a:srgbClr val="92D050"/>
            </a:solidFill>
          </a:ln>
        </p:spPr>
        <p:txBody>
          <a:bodyPr>
            <a:normAutofit fontScale="85000" lnSpcReduction="20000"/>
          </a:bodyPr>
          <a:lstStyle/>
          <a:p>
            <a:pPr algn="ctr">
              <a:lnSpc>
                <a:spcPct val="150000"/>
              </a:lnSpc>
              <a:buClr>
                <a:schemeClr val="accent5">
                  <a:lumMod val="75000"/>
                </a:schemeClr>
              </a:buClr>
              <a:buNone/>
            </a:pPr>
            <a:r>
              <a:rPr lang="en-GB" altLang="en-US" sz="3200" dirty="0" smtClean="0">
                <a:solidFill>
                  <a:srgbClr val="00B050"/>
                </a:solidFill>
                <a:latin typeface="Times New Roman" pitchFamily="18" charset="0"/>
                <a:cs typeface="Times New Roman" pitchFamily="18" charset="0"/>
              </a:rPr>
              <a:t>REGULATORY FRAMEWORKS</a:t>
            </a:r>
          </a:p>
          <a:p>
            <a:pPr lvl="0" algn="just">
              <a:buClr>
                <a:schemeClr val="accent5">
                  <a:lumMod val="75000"/>
                </a:schemeClr>
              </a:buClr>
            </a:pPr>
            <a:r>
              <a:rPr lang="en-US" sz="2800" dirty="0" smtClean="0"/>
              <a:t>The draft law “On Higher Education” has undergone an amendment leading to a new edition of the law on “Higher Education and</a:t>
            </a:r>
            <a:r>
              <a:rPr lang="hy-AM" sz="2800" dirty="0" smtClean="0"/>
              <a:t> Science</a:t>
            </a:r>
            <a:r>
              <a:rPr lang="en-US" sz="2800" dirty="0" smtClean="0"/>
              <a:t>” in the form of a single legislative document.</a:t>
            </a:r>
          </a:p>
          <a:p>
            <a:pPr lvl="0" algn="just">
              <a:buClr>
                <a:schemeClr val="accent5">
                  <a:lumMod val="75000"/>
                </a:schemeClr>
              </a:buClr>
            </a:pPr>
            <a:endParaRPr lang="en-US" sz="2800" dirty="0" smtClean="0"/>
          </a:p>
          <a:p>
            <a:pPr lvl="0" algn="just">
              <a:buClr>
                <a:schemeClr val="accent5">
                  <a:lumMod val="75000"/>
                </a:schemeClr>
              </a:buClr>
            </a:pPr>
            <a:r>
              <a:rPr lang="en-US" sz="2800" dirty="0" smtClean="0"/>
              <a:t>Strategic Perspective Development Program of the Armenian Government from 2014 to 2025</a:t>
            </a:r>
          </a:p>
          <a:p>
            <a:pPr lvl="0" algn="just">
              <a:buClr>
                <a:schemeClr val="accent5">
                  <a:lumMod val="75000"/>
                </a:schemeClr>
              </a:buClr>
            </a:pPr>
            <a:endParaRPr lang="en-US" sz="2800" dirty="0" smtClean="0"/>
          </a:p>
          <a:p>
            <a:pPr lvl="0" algn="just">
              <a:buClr>
                <a:schemeClr val="accent5">
                  <a:lumMod val="75000"/>
                </a:schemeClr>
              </a:buClr>
            </a:pPr>
            <a:r>
              <a:rPr lang="ru-RU" sz="2800" dirty="0" smtClean="0"/>
              <a:t>Governmental program for 2018-2022</a:t>
            </a:r>
            <a:endParaRPr lang="en-GB" sz="2800" dirty="0" smtClean="0"/>
          </a:p>
          <a:p>
            <a:pPr lvl="0" algn="just">
              <a:buClr>
                <a:schemeClr val="accent5">
                  <a:lumMod val="75000"/>
                </a:schemeClr>
              </a:buClr>
            </a:pPr>
            <a:endParaRPr lang="en-US" sz="2800" dirty="0" smtClean="0"/>
          </a:p>
          <a:p>
            <a:pPr algn="just">
              <a:buClr>
                <a:schemeClr val="accent5">
                  <a:lumMod val="75000"/>
                </a:schemeClr>
              </a:buClr>
            </a:pPr>
            <a:r>
              <a:rPr lang="en-US" sz="2800" dirty="0" smtClean="0"/>
              <a:t>Strategy on Development of Environmental Education and Upbringing</a:t>
            </a:r>
            <a:r>
              <a:rPr lang="hy-AM" sz="2800" dirty="0" smtClean="0"/>
              <a:t> adopted in 2018</a:t>
            </a:r>
            <a:endParaRPr lang="ru-RU" sz="2800" dirty="0" smtClean="0">
              <a:solidFill>
                <a:srgbClr val="00B050"/>
              </a:solidFill>
              <a:latin typeface="Times New Roman" pitchFamily="18" charset="0"/>
              <a:cs typeface="Times New Roman" pitchFamily="18" charset="0"/>
            </a:endParaRPr>
          </a:p>
          <a:p>
            <a:pPr marL="0" indent="0">
              <a:buNone/>
            </a:pPr>
            <a:endParaRPr lang="ru-RU" dirty="0">
              <a:solidFill>
                <a:srgbClr val="00B050"/>
              </a:solidFill>
              <a:latin typeface="Times New Roman" pitchFamily="18" charset="0"/>
              <a:cs typeface="Times New Roman" pitchFamily="18" charset="0"/>
            </a:endParaRPr>
          </a:p>
        </p:txBody>
      </p:sp>
      <p:sp>
        <p:nvSpPr>
          <p:cNvPr id="2" name="Rectangle 1"/>
          <p:cNvSpPr/>
          <p:nvPr/>
        </p:nvSpPr>
        <p:spPr>
          <a:xfrm>
            <a:off x="1876710" y="380564"/>
            <a:ext cx="5431594" cy="600164"/>
          </a:xfrm>
          <a:prstGeom prst="rect">
            <a:avLst/>
          </a:prstGeom>
        </p:spPr>
        <p:txBody>
          <a:bodyPr wrap="square">
            <a:spAutoFit/>
          </a:bodyPr>
          <a:lstStyle/>
          <a:p>
            <a:pPr marL="0" marR="0" lvl="0" indent="0" algn="ctr" defTabSz="344488" rtl="0" eaLnBrk="1" fontAlgn="auto" latinLnBrk="0" hangingPunct="1">
              <a:lnSpc>
                <a:spcPct val="100000"/>
              </a:lnSpc>
              <a:spcBef>
                <a:spcPts val="600"/>
              </a:spcBef>
              <a:spcAft>
                <a:spcPts val="0"/>
              </a:spcAft>
              <a:buClrTx/>
              <a:buSzTx/>
              <a:buFontTx/>
              <a:buNone/>
              <a:tabLst/>
              <a:defRPr/>
            </a:pPr>
            <a:r>
              <a:rPr lang="en-US" sz="3300" i="1" dirty="0" smtClean="0">
                <a:ln>
                  <a:solidFill>
                    <a:prstClr val="black"/>
                  </a:solidFill>
                </a:ln>
                <a:solidFill>
                  <a:srgbClr val="F79646">
                    <a:lumMod val="60000"/>
                    <a:lumOff val="40000"/>
                  </a:srgbClr>
                </a:solidFill>
                <a:latin typeface="Sylfaen" pitchFamily="18" charset="0"/>
              </a:rPr>
              <a:t>MENVIPRO</a:t>
            </a:r>
            <a:endParaRPr kumimoji="0" lang="en-US" sz="3300" b="0" i="1" u="none" strike="noStrike" kern="1200" cap="none" spc="0" normalizeH="0" baseline="0" noProof="0" dirty="0">
              <a:ln>
                <a:solidFill>
                  <a:prstClr val="black"/>
                </a:solidFill>
              </a:ln>
              <a:solidFill>
                <a:srgbClr val="F79646">
                  <a:lumMod val="60000"/>
                  <a:lumOff val="40000"/>
                </a:srgbClr>
              </a:solidFill>
              <a:effectLst/>
              <a:uLnTx/>
              <a:uFillTx/>
              <a:latin typeface="Sylfaen" pitchFamily="18" charset="0"/>
            </a:endParaRPr>
          </a:p>
        </p:txBody>
      </p:sp>
      <p:grpSp>
        <p:nvGrpSpPr>
          <p:cNvPr id="4" name="Group 5"/>
          <p:cNvGrpSpPr>
            <a:grpSpLocks noChangeAspect="1"/>
          </p:cNvGrpSpPr>
          <p:nvPr/>
        </p:nvGrpSpPr>
        <p:grpSpPr>
          <a:xfrm>
            <a:off x="395536" y="177269"/>
            <a:ext cx="1828800" cy="982430"/>
            <a:chOff x="8353377" y="10808528"/>
            <a:chExt cx="15643594" cy="8403720"/>
          </a:xfrm>
        </p:grpSpPr>
        <p:pic>
          <p:nvPicPr>
            <p:cNvPr id="7" name="Immagine 1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53377" y="10808528"/>
              <a:ext cx="11887200" cy="8403720"/>
            </a:xfrm>
            <a:prstGeom prst="rect">
              <a:avLst/>
            </a:prstGeom>
          </p:spPr>
        </p:pic>
        <p:pic>
          <p:nvPicPr>
            <p:cNvPr id="8" name="Picture 7" descr="Risultati immagini per co-funded by the erasmus+ programme of the european union"/>
            <p:cNvPicPr>
              <a:picLocks noChangeAspect="1" noChangeArrowheads="1"/>
            </p:cNvPicPr>
            <p:nvPr/>
          </p:nvPicPr>
          <p:blipFill>
            <a:blip r:embed="rId4" cstate="print">
              <a:clrChange>
                <a:clrFrom>
                  <a:srgbClr val="FFFFFE"/>
                </a:clrFrom>
                <a:clrTo>
                  <a:srgbClr val="FFFFFE">
                    <a:alpha val="0"/>
                  </a:srgbClr>
                </a:clrTo>
              </a:clrChange>
            </a:blip>
            <a:srcRect l="3178" t="12384" r="27542" b="10216"/>
            <a:stretch>
              <a:fillRect/>
            </a:stretch>
          </p:blipFill>
          <p:spPr bwMode="auto">
            <a:xfrm>
              <a:off x="18067617" y="16947974"/>
              <a:ext cx="5929354" cy="1359944"/>
            </a:xfrm>
            <a:prstGeom prst="rect">
              <a:avLst/>
            </a:prstGeom>
            <a:noFill/>
          </p:spPr>
        </p:pic>
      </p:grpSp>
      <p:pic>
        <p:nvPicPr>
          <p:cNvPr id="9" name="Grafik 20" descr="https://www.isec.am/resources/isec/css/images/logo_en.png"/>
          <p:cNvPicPr/>
          <p:nvPr/>
        </p:nvPicPr>
        <p:blipFill>
          <a:blip r:embed="rId5"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rto="http://schemas.microsoft.com/office/word/2006/arto" xmlns="" xmlns:wpc="http://schemas.microsoft.com/office/word/2010/wordprocessingCanvas" xmlns:cx="http://schemas.microsoft.com/office/drawing/2014/chartex"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16se="http://schemas.microsoft.com/office/word/2015/wordml/symex"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6444208" y="332656"/>
            <a:ext cx="1944216" cy="864096"/>
          </a:xfrm>
          <a:prstGeom prst="rect">
            <a:avLst/>
          </a:prstGeom>
          <a:noFill/>
          <a:ln>
            <a:noFill/>
          </a:ln>
        </p:spPr>
      </p:pic>
      <p:pic>
        <p:nvPicPr>
          <p:cNvPr id="10" name="Picture 9"/>
          <p:cNvPicPr/>
          <p:nvPr/>
        </p:nvPicPr>
        <p:blipFill>
          <a:blip r:embed="rId6"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rto="http://schemas.microsoft.com/office/word/2006/arto" xmlns:a14="http://schemas.microsoft.com/office/drawing/2010/main" xmlns:wps="http://schemas.microsoft.com/office/word/2010/wordprocessingShape"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cx="http://schemas.microsoft.com/office/drawing/2014/chartex" xmlns:wpc="http://schemas.microsoft.com/office/word/2010/wordprocessingCanvas" xmlns="" xmlns:pic="http://schemas.openxmlformats.org/drawingml/2006/picture" xmlns:lc="http://schemas.openxmlformats.org/drawingml/2006/lockedCanvas" val="0"/>
              </a:ext>
            </a:extLst>
          </a:blip>
          <a:srcRect l="3529" t="16977" r="5038" b="17795"/>
          <a:stretch>
            <a:fillRect/>
          </a:stretch>
        </p:blipFill>
        <p:spPr>
          <a:xfrm>
            <a:off x="3707904" y="6309320"/>
            <a:ext cx="1624626" cy="325369"/>
          </a:xfrm>
          <a:prstGeom prst="rect">
            <a:avLst/>
          </a:prstGeom>
        </p:spPr>
      </p:pic>
    </p:spTree>
    <p:extLst>
      <p:ext uri="{BB962C8B-B14F-4D97-AF65-F5344CB8AC3E}">
        <p14:creationId xmlns:p14="http://schemas.microsoft.com/office/powerpoint/2010/main" xmlns="" val="28660026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355576" y="1412776"/>
            <a:ext cx="8788424" cy="5014090"/>
          </a:xfrm>
          <a:solidFill>
            <a:schemeClr val="accent5">
              <a:lumMod val="60000"/>
              <a:lumOff val="40000"/>
            </a:schemeClr>
          </a:solidFill>
          <a:ln>
            <a:solidFill>
              <a:srgbClr val="92D050"/>
            </a:solidFill>
          </a:ln>
        </p:spPr>
        <p:txBody>
          <a:bodyPr>
            <a:normAutofit fontScale="85000" lnSpcReduction="10000"/>
          </a:bodyPr>
          <a:lstStyle/>
          <a:p>
            <a:pPr algn="ctr">
              <a:lnSpc>
                <a:spcPct val="150000"/>
              </a:lnSpc>
              <a:buClr>
                <a:schemeClr val="accent5">
                  <a:lumMod val="75000"/>
                </a:schemeClr>
              </a:buClr>
              <a:buNone/>
            </a:pPr>
            <a:r>
              <a:rPr lang="en-GB" altLang="en-US" sz="3200" dirty="0" smtClean="0">
                <a:solidFill>
                  <a:srgbClr val="00B050"/>
                </a:solidFill>
                <a:latin typeface="Times New Roman" pitchFamily="18" charset="0"/>
                <a:cs typeface="Times New Roman" pitchFamily="18" charset="0"/>
              </a:rPr>
              <a:t>Weaknesses</a:t>
            </a:r>
          </a:p>
          <a:p>
            <a:pPr lvl="0" algn="just">
              <a:buClr>
                <a:schemeClr val="accent5">
                  <a:lumMod val="75000"/>
                </a:schemeClr>
              </a:buClr>
              <a:buFont typeface="Wingdings" pitchFamily="2" charset="2"/>
              <a:buChar char="Ø"/>
            </a:pPr>
            <a:r>
              <a:rPr lang="hy-AM" sz="2800" dirty="0" smtClean="0"/>
              <a:t>The current Governmental program </a:t>
            </a:r>
            <a:r>
              <a:rPr lang="en-US" sz="2800" dirty="0" smtClean="0"/>
              <a:t>lays down a very vague notion about the need to</a:t>
            </a:r>
            <a:r>
              <a:rPr lang="hy-AM" sz="2800" dirty="0" smtClean="0"/>
              <a:t> boost or promote environmental education</a:t>
            </a:r>
            <a:r>
              <a:rPr lang="en-US" sz="2800" dirty="0" smtClean="0"/>
              <a:t> in all the circles of education through informative TV programs and non formal education.</a:t>
            </a:r>
          </a:p>
          <a:p>
            <a:pPr lvl="0" algn="just">
              <a:buClr>
                <a:schemeClr val="accent5">
                  <a:lumMod val="75000"/>
                </a:schemeClr>
              </a:buClr>
              <a:buFont typeface="Wingdings" pitchFamily="2" charset="2"/>
              <a:buChar char="Ø"/>
            </a:pPr>
            <a:endParaRPr lang="en-US" sz="2800" dirty="0" smtClean="0"/>
          </a:p>
          <a:p>
            <a:pPr lvl="0" algn="just">
              <a:buClr>
                <a:schemeClr val="accent5">
                  <a:lumMod val="75000"/>
                </a:schemeClr>
              </a:buClr>
              <a:buFont typeface="Wingdings" pitchFamily="2" charset="2"/>
              <a:buChar char="Ø"/>
            </a:pPr>
            <a:r>
              <a:rPr lang="en-US" sz="2800" dirty="0" smtClean="0"/>
              <a:t>The main law governing education and science is still in the stage of development so it is still unclear what this draft law envisages for the development of promotion of environmental education in Armenia.</a:t>
            </a:r>
          </a:p>
          <a:p>
            <a:pPr lvl="0" algn="just">
              <a:buClr>
                <a:schemeClr val="accent5">
                  <a:lumMod val="75000"/>
                </a:schemeClr>
              </a:buClr>
              <a:buFont typeface="Wingdings" pitchFamily="2" charset="2"/>
              <a:buChar char="Ø"/>
            </a:pPr>
            <a:endParaRPr lang="en-US" sz="2800" dirty="0" smtClean="0"/>
          </a:p>
          <a:p>
            <a:pPr algn="just">
              <a:buClr>
                <a:schemeClr val="accent5">
                  <a:lumMod val="75000"/>
                </a:schemeClr>
              </a:buClr>
              <a:buFont typeface="Wingdings" pitchFamily="2" charset="2"/>
              <a:buChar char="Ø"/>
            </a:pPr>
            <a:r>
              <a:rPr lang="hy-AM" sz="2800" dirty="0" smtClean="0"/>
              <a:t>There are no specific</a:t>
            </a:r>
            <a:r>
              <a:rPr lang="en-GB" sz="2800" dirty="0" smtClean="0"/>
              <a:t> governmental</a:t>
            </a:r>
            <a:r>
              <a:rPr lang="hy-AM" sz="2800" dirty="0" smtClean="0"/>
              <a:t> funding schemes available to modernize environmental education in Armenia</a:t>
            </a:r>
            <a:endParaRPr lang="ru-RU" dirty="0">
              <a:solidFill>
                <a:srgbClr val="00B050"/>
              </a:solidFill>
              <a:latin typeface="Times New Roman" pitchFamily="18" charset="0"/>
              <a:cs typeface="Times New Roman" pitchFamily="18" charset="0"/>
            </a:endParaRPr>
          </a:p>
        </p:txBody>
      </p:sp>
      <p:sp>
        <p:nvSpPr>
          <p:cNvPr id="2" name="Rectangle 1"/>
          <p:cNvSpPr/>
          <p:nvPr/>
        </p:nvSpPr>
        <p:spPr>
          <a:xfrm>
            <a:off x="1876710" y="380564"/>
            <a:ext cx="5431594" cy="600164"/>
          </a:xfrm>
          <a:prstGeom prst="rect">
            <a:avLst/>
          </a:prstGeom>
        </p:spPr>
        <p:txBody>
          <a:bodyPr wrap="square">
            <a:spAutoFit/>
          </a:bodyPr>
          <a:lstStyle/>
          <a:p>
            <a:pPr marL="0" marR="0" lvl="0" indent="0" algn="ctr" defTabSz="344488" rtl="0" eaLnBrk="1" fontAlgn="auto" latinLnBrk="0" hangingPunct="1">
              <a:lnSpc>
                <a:spcPct val="100000"/>
              </a:lnSpc>
              <a:spcBef>
                <a:spcPts val="600"/>
              </a:spcBef>
              <a:spcAft>
                <a:spcPts val="0"/>
              </a:spcAft>
              <a:buClrTx/>
              <a:buSzTx/>
              <a:buFontTx/>
              <a:buNone/>
              <a:tabLst/>
              <a:defRPr/>
            </a:pPr>
            <a:r>
              <a:rPr lang="en-US" sz="3300" i="1" dirty="0" smtClean="0">
                <a:ln>
                  <a:solidFill>
                    <a:prstClr val="black"/>
                  </a:solidFill>
                </a:ln>
                <a:solidFill>
                  <a:srgbClr val="F79646">
                    <a:lumMod val="60000"/>
                    <a:lumOff val="40000"/>
                  </a:srgbClr>
                </a:solidFill>
                <a:latin typeface="Sylfaen" pitchFamily="18" charset="0"/>
              </a:rPr>
              <a:t>MENVIPRO</a:t>
            </a:r>
            <a:endParaRPr kumimoji="0" lang="en-US" sz="3300" b="0" i="1" u="none" strike="noStrike" kern="1200" cap="none" spc="0" normalizeH="0" baseline="0" noProof="0" dirty="0">
              <a:ln>
                <a:solidFill>
                  <a:prstClr val="black"/>
                </a:solidFill>
              </a:ln>
              <a:solidFill>
                <a:srgbClr val="F79646">
                  <a:lumMod val="60000"/>
                  <a:lumOff val="40000"/>
                </a:srgbClr>
              </a:solidFill>
              <a:effectLst/>
              <a:uLnTx/>
              <a:uFillTx/>
              <a:latin typeface="Sylfaen" pitchFamily="18" charset="0"/>
            </a:endParaRPr>
          </a:p>
        </p:txBody>
      </p:sp>
      <p:grpSp>
        <p:nvGrpSpPr>
          <p:cNvPr id="4" name="Group 5"/>
          <p:cNvGrpSpPr>
            <a:grpSpLocks noChangeAspect="1"/>
          </p:cNvGrpSpPr>
          <p:nvPr/>
        </p:nvGrpSpPr>
        <p:grpSpPr>
          <a:xfrm>
            <a:off x="395536" y="177269"/>
            <a:ext cx="1828800" cy="982430"/>
            <a:chOff x="8353377" y="10808528"/>
            <a:chExt cx="15643594" cy="8403720"/>
          </a:xfrm>
        </p:grpSpPr>
        <p:pic>
          <p:nvPicPr>
            <p:cNvPr id="7" name="Immagine 1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53377" y="10808528"/>
              <a:ext cx="11887200" cy="8403720"/>
            </a:xfrm>
            <a:prstGeom prst="rect">
              <a:avLst/>
            </a:prstGeom>
          </p:spPr>
        </p:pic>
        <p:pic>
          <p:nvPicPr>
            <p:cNvPr id="8" name="Picture 7" descr="Risultati immagini per co-funded by the erasmus+ programme of the european union"/>
            <p:cNvPicPr>
              <a:picLocks noChangeAspect="1" noChangeArrowheads="1"/>
            </p:cNvPicPr>
            <p:nvPr/>
          </p:nvPicPr>
          <p:blipFill>
            <a:blip r:embed="rId4" cstate="print">
              <a:clrChange>
                <a:clrFrom>
                  <a:srgbClr val="FFFFFE"/>
                </a:clrFrom>
                <a:clrTo>
                  <a:srgbClr val="FFFFFE">
                    <a:alpha val="0"/>
                  </a:srgbClr>
                </a:clrTo>
              </a:clrChange>
            </a:blip>
            <a:srcRect l="3178" t="12384" r="27542" b="10216"/>
            <a:stretch>
              <a:fillRect/>
            </a:stretch>
          </p:blipFill>
          <p:spPr bwMode="auto">
            <a:xfrm>
              <a:off x="18067617" y="16947974"/>
              <a:ext cx="5929354" cy="1359944"/>
            </a:xfrm>
            <a:prstGeom prst="rect">
              <a:avLst/>
            </a:prstGeom>
            <a:noFill/>
          </p:spPr>
        </p:pic>
      </p:grpSp>
      <p:pic>
        <p:nvPicPr>
          <p:cNvPr id="9" name="Grafik 20" descr="https://www.isec.am/resources/isec/css/images/logo_en.png"/>
          <p:cNvPicPr/>
          <p:nvPr/>
        </p:nvPicPr>
        <p:blipFill>
          <a:blip r:embed="rId5"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rto="http://schemas.microsoft.com/office/word/2006/arto" xmlns="" xmlns:wpc="http://schemas.microsoft.com/office/word/2010/wordprocessingCanvas" xmlns:cx="http://schemas.microsoft.com/office/drawing/2014/chartex"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16se="http://schemas.microsoft.com/office/word/2015/wordml/symex"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6444208" y="332656"/>
            <a:ext cx="1944216" cy="864096"/>
          </a:xfrm>
          <a:prstGeom prst="rect">
            <a:avLst/>
          </a:prstGeom>
          <a:noFill/>
          <a:ln>
            <a:noFill/>
          </a:ln>
        </p:spPr>
      </p:pic>
      <p:pic>
        <p:nvPicPr>
          <p:cNvPr id="10" name="Picture 9"/>
          <p:cNvPicPr/>
          <p:nvPr/>
        </p:nvPicPr>
        <p:blipFill>
          <a:blip r:embed="rId6"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rto="http://schemas.microsoft.com/office/word/2006/arto" xmlns:a14="http://schemas.microsoft.com/office/drawing/2010/main" xmlns:wps="http://schemas.microsoft.com/office/word/2010/wordprocessingShape"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cx="http://schemas.microsoft.com/office/drawing/2014/chartex" xmlns:wpc="http://schemas.microsoft.com/office/word/2010/wordprocessingCanvas" xmlns="" xmlns:pic="http://schemas.openxmlformats.org/drawingml/2006/picture" xmlns:lc="http://schemas.openxmlformats.org/drawingml/2006/lockedCanvas" val="0"/>
              </a:ext>
            </a:extLst>
          </a:blip>
          <a:srcRect l="3529" t="16977" r="5038" b="17795"/>
          <a:stretch>
            <a:fillRect/>
          </a:stretch>
        </p:blipFill>
        <p:spPr>
          <a:xfrm>
            <a:off x="3707904" y="6309320"/>
            <a:ext cx="1624626" cy="325369"/>
          </a:xfrm>
          <a:prstGeom prst="rect">
            <a:avLst/>
          </a:prstGeom>
        </p:spPr>
      </p:pic>
    </p:spTree>
    <p:extLst>
      <p:ext uri="{BB962C8B-B14F-4D97-AF65-F5344CB8AC3E}">
        <p14:creationId xmlns:p14="http://schemas.microsoft.com/office/powerpoint/2010/main" xmlns="" val="28660026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355576" y="1412776"/>
            <a:ext cx="8788424" cy="5014090"/>
          </a:xfrm>
          <a:solidFill>
            <a:schemeClr val="accent5">
              <a:lumMod val="60000"/>
              <a:lumOff val="40000"/>
            </a:schemeClr>
          </a:solidFill>
          <a:ln>
            <a:solidFill>
              <a:srgbClr val="92D050"/>
            </a:solidFill>
          </a:ln>
        </p:spPr>
        <p:txBody>
          <a:bodyPr>
            <a:normAutofit fontScale="62500" lnSpcReduction="20000"/>
          </a:bodyPr>
          <a:lstStyle/>
          <a:p>
            <a:pPr algn="ctr">
              <a:lnSpc>
                <a:spcPct val="150000"/>
              </a:lnSpc>
              <a:buClr>
                <a:schemeClr val="accent5">
                  <a:lumMod val="75000"/>
                </a:schemeClr>
              </a:buClr>
              <a:buNone/>
            </a:pPr>
            <a:r>
              <a:rPr lang="en-US" sz="2800" b="1" dirty="0" smtClean="0">
                <a:solidFill>
                  <a:srgbClr val="00B050"/>
                </a:solidFill>
              </a:rPr>
              <a:t>Demand for specialists in EP with postgraduate degrees</a:t>
            </a:r>
          </a:p>
          <a:p>
            <a:pPr algn="just">
              <a:lnSpc>
                <a:spcPct val="150000"/>
              </a:lnSpc>
              <a:buClr>
                <a:schemeClr val="accent5">
                  <a:lumMod val="75000"/>
                </a:schemeClr>
              </a:buClr>
              <a:buFont typeface="Wingdings" pitchFamily="2" charset="2"/>
              <a:buChar char="Ø"/>
            </a:pPr>
            <a:r>
              <a:rPr lang="en-US" sz="2800" dirty="0" smtClean="0"/>
              <a:t>One of the major employers for ISEC NAS RA is the research organizations themselves where the professional departments of ISEC NAS RA are located. One of the ISEC's missions is to provide young specialists to the Academy of National Academy of Sciences of Armenia and ensure the integration of education and science.</a:t>
            </a:r>
          </a:p>
          <a:p>
            <a:pPr algn="just">
              <a:lnSpc>
                <a:spcPct val="150000"/>
              </a:lnSpc>
              <a:buClr>
                <a:schemeClr val="accent5">
                  <a:lumMod val="75000"/>
                </a:schemeClr>
              </a:buClr>
              <a:buFont typeface="Wingdings" pitchFamily="2" charset="2"/>
              <a:buChar char="Ø"/>
            </a:pPr>
            <a:endParaRPr lang="en-US" sz="2800" dirty="0" smtClean="0"/>
          </a:p>
          <a:p>
            <a:pPr algn="just">
              <a:lnSpc>
                <a:spcPct val="150000"/>
              </a:lnSpc>
              <a:buClr>
                <a:schemeClr val="accent5">
                  <a:lumMod val="75000"/>
                </a:schemeClr>
              </a:buClr>
              <a:buFont typeface="Wingdings" pitchFamily="2" charset="2"/>
              <a:buChar char="Ø"/>
            </a:pPr>
            <a:r>
              <a:rPr lang="en-US" sz="2800" dirty="0" smtClean="0"/>
              <a:t>Starting from 2010 up to now, 9 master graduates have been working at the research departments of the Center for Ecological-</a:t>
            </a:r>
            <a:r>
              <a:rPr lang="en-US" sz="2800" dirty="0" err="1" smtClean="0"/>
              <a:t>Noosphere</a:t>
            </a:r>
            <a:r>
              <a:rPr lang="en-US" sz="2800" dirty="0" smtClean="0"/>
              <a:t> Studies of NAS RA and 4 Master students have continued their education as PhD students. A total of 65 ISEC graduates are employed at different research organizations at NA RA</a:t>
            </a:r>
            <a:endParaRPr lang="en-US" sz="2800" b="1" dirty="0" smtClean="0">
              <a:solidFill>
                <a:srgbClr val="00B050"/>
              </a:solidFill>
            </a:endParaRPr>
          </a:p>
        </p:txBody>
      </p:sp>
      <p:sp>
        <p:nvSpPr>
          <p:cNvPr id="2" name="Rectangle 1"/>
          <p:cNvSpPr/>
          <p:nvPr/>
        </p:nvSpPr>
        <p:spPr>
          <a:xfrm>
            <a:off x="1876710" y="380564"/>
            <a:ext cx="5431594" cy="600164"/>
          </a:xfrm>
          <a:prstGeom prst="rect">
            <a:avLst/>
          </a:prstGeom>
        </p:spPr>
        <p:txBody>
          <a:bodyPr wrap="square">
            <a:spAutoFit/>
          </a:bodyPr>
          <a:lstStyle/>
          <a:p>
            <a:pPr marL="0" marR="0" lvl="0" indent="0" algn="ctr" defTabSz="344488" rtl="0" eaLnBrk="1" fontAlgn="auto" latinLnBrk="0" hangingPunct="1">
              <a:lnSpc>
                <a:spcPct val="100000"/>
              </a:lnSpc>
              <a:spcBef>
                <a:spcPts val="600"/>
              </a:spcBef>
              <a:spcAft>
                <a:spcPts val="0"/>
              </a:spcAft>
              <a:buClrTx/>
              <a:buSzTx/>
              <a:buFontTx/>
              <a:buNone/>
              <a:tabLst/>
              <a:defRPr/>
            </a:pPr>
            <a:r>
              <a:rPr lang="en-US" sz="3300" i="1" dirty="0" smtClean="0">
                <a:ln>
                  <a:solidFill>
                    <a:prstClr val="black"/>
                  </a:solidFill>
                </a:ln>
                <a:solidFill>
                  <a:srgbClr val="F79646">
                    <a:lumMod val="60000"/>
                    <a:lumOff val="40000"/>
                  </a:srgbClr>
                </a:solidFill>
                <a:latin typeface="Sylfaen" pitchFamily="18" charset="0"/>
              </a:rPr>
              <a:t>MENVIPRO</a:t>
            </a:r>
            <a:endParaRPr kumimoji="0" lang="en-US" sz="3300" b="0" i="1" u="none" strike="noStrike" kern="1200" cap="none" spc="0" normalizeH="0" baseline="0" noProof="0" dirty="0">
              <a:ln>
                <a:solidFill>
                  <a:prstClr val="black"/>
                </a:solidFill>
              </a:ln>
              <a:solidFill>
                <a:srgbClr val="F79646">
                  <a:lumMod val="60000"/>
                  <a:lumOff val="40000"/>
                </a:srgbClr>
              </a:solidFill>
              <a:effectLst/>
              <a:uLnTx/>
              <a:uFillTx/>
              <a:latin typeface="Sylfaen" pitchFamily="18" charset="0"/>
            </a:endParaRPr>
          </a:p>
        </p:txBody>
      </p:sp>
      <p:grpSp>
        <p:nvGrpSpPr>
          <p:cNvPr id="4" name="Group 5"/>
          <p:cNvGrpSpPr>
            <a:grpSpLocks noChangeAspect="1"/>
          </p:cNvGrpSpPr>
          <p:nvPr/>
        </p:nvGrpSpPr>
        <p:grpSpPr>
          <a:xfrm>
            <a:off x="395536" y="177269"/>
            <a:ext cx="1828800" cy="982430"/>
            <a:chOff x="8353377" y="10808528"/>
            <a:chExt cx="15643594" cy="8403720"/>
          </a:xfrm>
        </p:grpSpPr>
        <p:pic>
          <p:nvPicPr>
            <p:cNvPr id="7" name="Immagine 1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53377" y="10808528"/>
              <a:ext cx="11887200" cy="8403720"/>
            </a:xfrm>
            <a:prstGeom prst="rect">
              <a:avLst/>
            </a:prstGeom>
          </p:spPr>
        </p:pic>
        <p:pic>
          <p:nvPicPr>
            <p:cNvPr id="8" name="Picture 7" descr="Risultati immagini per co-funded by the erasmus+ programme of the european union"/>
            <p:cNvPicPr>
              <a:picLocks noChangeAspect="1" noChangeArrowheads="1"/>
            </p:cNvPicPr>
            <p:nvPr/>
          </p:nvPicPr>
          <p:blipFill>
            <a:blip r:embed="rId4" cstate="print">
              <a:clrChange>
                <a:clrFrom>
                  <a:srgbClr val="FFFFFE"/>
                </a:clrFrom>
                <a:clrTo>
                  <a:srgbClr val="FFFFFE">
                    <a:alpha val="0"/>
                  </a:srgbClr>
                </a:clrTo>
              </a:clrChange>
            </a:blip>
            <a:srcRect l="3178" t="12384" r="27542" b="10216"/>
            <a:stretch>
              <a:fillRect/>
            </a:stretch>
          </p:blipFill>
          <p:spPr bwMode="auto">
            <a:xfrm>
              <a:off x="18067617" y="16947974"/>
              <a:ext cx="5929354" cy="1359944"/>
            </a:xfrm>
            <a:prstGeom prst="rect">
              <a:avLst/>
            </a:prstGeom>
            <a:noFill/>
          </p:spPr>
        </p:pic>
      </p:grpSp>
      <p:pic>
        <p:nvPicPr>
          <p:cNvPr id="9" name="Grafik 20" descr="https://www.isec.am/resources/isec/css/images/logo_en.png"/>
          <p:cNvPicPr/>
          <p:nvPr/>
        </p:nvPicPr>
        <p:blipFill>
          <a:blip r:embed="rId5"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rto="http://schemas.microsoft.com/office/word/2006/arto" xmlns="" xmlns:wpc="http://schemas.microsoft.com/office/word/2010/wordprocessingCanvas" xmlns:cx="http://schemas.microsoft.com/office/drawing/2014/chartex"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16se="http://schemas.microsoft.com/office/word/2015/wordml/symex"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6444208" y="332656"/>
            <a:ext cx="1944216" cy="864096"/>
          </a:xfrm>
          <a:prstGeom prst="rect">
            <a:avLst/>
          </a:prstGeom>
          <a:noFill/>
          <a:ln>
            <a:noFill/>
          </a:ln>
        </p:spPr>
      </p:pic>
      <p:pic>
        <p:nvPicPr>
          <p:cNvPr id="10" name="Picture 9"/>
          <p:cNvPicPr/>
          <p:nvPr/>
        </p:nvPicPr>
        <p:blipFill>
          <a:blip r:embed="rId6"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rto="http://schemas.microsoft.com/office/word/2006/arto" xmlns:a14="http://schemas.microsoft.com/office/drawing/2010/main" xmlns:wps="http://schemas.microsoft.com/office/word/2010/wordprocessingShape"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cx="http://schemas.microsoft.com/office/drawing/2014/chartex" xmlns:wpc="http://schemas.microsoft.com/office/word/2010/wordprocessingCanvas" xmlns="" xmlns:pic="http://schemas.openxmlformats.org/drawingml/2006/picture" xmlns:lc="http://schemas.openxmlformats.org/drawingml/2006/lockedCanvas" val="0"/>
              </a:ext>
            </a:extLst>
          </a:blip>
          <a:srcRect l="3529" t="16977" r="5038" b="17795"/>
          <a:stretch>
            <a:fillRect/>
          </a:stretch>
        </p:blipFill>
        <p:spPr>
          <a:xfrm>
            <a:off x="3707904" y="6309320"/>
            <a:ext cx="1624626" cy="325369"/>
          </a:xfrm>
          <a:prstGeom prst="rect">
            <a:avLst/>
          </a:prstGeom>
        </p:spPr>
      </p:pic>
    </p:spTree>
    <p:extLst>
      <p:ext uri="{BB962C8B-B14F-4D97-AF65-F5344CB8AC3E}">
        <p14:creationId xmlns:p14="http://schemas.microsoft.com/office/powerpoint/2010/main" xmlns="" val="28660026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355576" y="1412776"/>
            <a:ext cx="8788424" cy="5014090"/>
          </a:xfrm>
          <a:solidFill>
            <a:schemeClr val="accent5">
              <a:lumMod val="60000"/>
              <a:lumOff val="40000"/>
            </a:schemeClr>
          </a:solidFill>
          <a:ln>
            <a:solidFill>
              <a:srgbClr val="92D050"/>
            </a:solidFill>
          </a:ln>
        </p:spPr>
        <p:txBody>
          <a:bodyPr>
            <a:normAutofit/>
          </a:bodyPr>
          <a:lstStyle/>
          <a:p>
            <a:pPr algn="just">
              <a:lnSpc>
                <a:spcPct val="150000"/>
              </a:lnSpc>
              <a:buClr>
                <a:schemeClr val="accent5">
                  <a:lumMod val="75000"/>
                </a:schemeClr>
              </a:buClr>
            </a:pPr>
            <a:r>
              <a:rPr lang="hy-AM" sz="2800" dirty="0" smtClean="0"/>
              <a:t>	</a:t>
            </a:r>
            <a:r>
              <a:rPr lang="hy-AM" sz="1800" dirty="0" smtClean="0"/>
              <a:t>As a result of the data analysis it was found out that employers have emphasized the analytical capacity of their employees, their willingness to constantly learn and gain new knowledge, the capacity to plan and conduct research on environmental protection, since the average value for the mentioned features was the highest 4.91 out of the possible 5 scores</a:t>
            </a:r>
            <a:r>
              <a:rPr lang="hy-AM" sz="2800" dirty="0" smtClean="0"/>
              <a:t>. </a:t>
            </a:r>
            <a:endParaRPr lang="en-GB" sz="2800" dirty="0" smtClean="0"/>
          </a:p>
          <a:p>
            <a:pPr algn="just">
              <a:lnSpc>
                <a:spcPct val="150000"/>
              </a:lnSpc>
              <a:buClr>
                <a:schemeClr val="accent5">
                  <a:lumMod val="75000"/>
                </a:schemeClr>
              </a:buClr>
              <a:buNone/>
            </a:pPr>
            <a:endParaRPr lang="en-US" sz="2800" b="1" dirty="0" smtClean="0">
              <a:solidFill>
                <a:srgbClr val="00B050"/>
              </a:solidFill>
            </a:endParaRPr>
          </a:p>
        </p:txBody>
      </p:sp>
      <p:sp>
        <p:nvSpPr>
          <p:cNvPr id="2" name="Rectangle 1"/>
          <p:cNvSpPr/>
          <p:nvPr/>
        </p:nvSpPr>
        <p:spPr>
          <a:xfrm>
            <a:off x="1876710" y="380564"/>
            <a:ext cx="5431594" cy="600164"/>
          </a:xfrm>
          <a:prstGeom prst="rect">
            <a:avLst/>
          </a:prstGeom>
        </p:spPr>
        <p:txBody>
          <a:bodyPr wrap="square">
            <a:spAutoFit/>
          </a:bodyPr>
          <a:lstStyle/>
          <a:p>
            <a:pPr marL="0" marR="0" lvl="0" indent="0" algn="ctr" defTabSz="344488" rtl="0" eaLnBrk="1" fontAlgn="auto" latinLnBrk="0" hangingPunct="1">
              <a:lnSpc>
                <a:spcPct val="100000"/>
              </a:lnSpc>
              <a:spcBef>
                <a:spcPts val="600"/>
              </a:spcBef>
              <a:spcAft>
                <a:spcPts val="0"/>
              </a:spcAft>
              <a:buClrTx/>
              <a:buSzTx/>
              <a:buFontTx/>
              <a:buNone/>
              <a:tabLst/>
              <a:defRPr/>
            </a:pPr>
            <a:r>
              <a:rPr lang="en-US" sz="3300" i="1" dirty="0" smtClean="0">
                <a:ln>
                  <a:solidFill>
                    <a:prstClr val="black"/>
                  </a:solidFill>
                </a:ln>
                <a:solidFill>
                  <a:srgbClr val="F79646">
                    <a:lumMod val="60000"/>
                    <a:lumOff val="40000"/>
                  </a:srgbClr>
                </a:solidFill>
                <a:latin typeface="Sylfaen" pitchFamily="18" charset="0"/>
              </a:rPr>
              <a:t>MENVIPRO</a:t>
            </a:r>
            <a:endParaRPr kumimoji="0" lang="en-US" sz="3300" b="0" i="1" u="none" strike="noStrike" kern="1200" cap="none" spc="0" normalizeH="0" baseline="0" noProof="0" dirty="0">
              <a:ln>
                <a:solidFill>
                  <a:prstClr val="black"/>
                </a:solidFill>
              </a:ln>
              <a:solidFill>
                <a:srgbClr val="F79646">
                  <a:lumMod val="60000"/>
                  <a:lumOff val="40000"/>
                </a:srgbClr>
              </a:solidFill>
              <a:effectLst/>
              <a:uLnTx/>
              <a:uFillTx/>
              <a:latin typeface="Sylfaen" pitchFamily="18" charset="0"/>
            </a:endParaRPr>
          </a:p>
        </p:txBody>
      </p:sp>
      <p:grpSp>
        <p:nvGrpSpPr>
          <p:cNvPr id="4" name="Group 5"/>
          <p:cNvGrpSpPr>
            <a:grpSpLocks noChangeAspect="1"/>
          </p:cNvGrpSpPr>
          <p:nvPr/>
        </p:nvGrpSpPr>
        <p:grpSpPr>
          <a:xfrm>
            <a:off x="395536" y="177269"/>
            <a:ext cx="1828800" cy="982430"/>
            <a:chOff x="8353377" y="10808528"/>
            <a:chExt cx="15643594" cy="8403720"/>
          </a:xfrm>
        </p:grpSpPr>
        <p:pic>
          <p:nvPicPr>
            <p:cNvPr id="7" name="Immagine 1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53377" y="10808528"/>
              <a:ext cx="11887200" cy="8403720"/>
            </a:xfrm>
            <a:prstGeom prst="rect">
              <a:avLst/>
            </a:prstGeom>
          </p:spPr>
        </p:pic>
        <p:pic>
          <p:nvPicPr>
            <p:cNvPr id="8" name="Picture 7" descr="Risultati immagini per co-funded by the erasmus+ programme of the european union"/>
            <p:cNvPicPr>
              <a:picLocks noChangeAspect="1" noChangeArrowheads="1"/>
            </p:cNvPicPr>
            <p:nvPr/>
          </p:nvPicPr>
          <p:blipFill>
            <a:blip r:embed="rId4" cstate="print">
              <a:clrChange>
                <a:clrFrom>
                  <a:srgbClr val="FFFFFE"/>
                </a:clrFrom>
                <a:clrTo>
                  <a:srgbClr val="FFFFFE">
                    <a:alpha val="0"/>
                  </a:srgbClr>
                </a:clrTo>
              </a:clrChange>
            </a:blip>
            <a:srcRect l="3178" t="12384" r="27542" b="10216"/>
            <a:stretch>
              <a:fillRect/>
            </a:stretch>
          </p:blipFill>
          <p:spPr bwMode="auto">
            <a:xfrm>
              <a:off x="18067617" y="16947974"/>
              <a:ext cx="5929354" cy="1359944"/>
            </a:xfrm>
            <a:prstGeom prst="rect">
              <a:avLst/>
            </a:prstGeom>
            <a:noFill/>
          </p:spPr>
        </p:pic>
      </p:grpSp>
      <p:pic>
        <p:nvPicPr>
          <p:cNvPr id="9" name="Grafik 20" descr="https://www.isec.am/resources/isec/css/images/logo_en.png"/>
          <p:cNvPicPr/>
          <p:nvPr/>
        </p:nvPicPr>
        <p:blipFill>
          <a:blip r:embed="rId5"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rto="http://schemas.microsoft.com/office/word/2006/arto" xmlns="" xmlns:wpc="http://schemas.microsoft.com/office/word/2010/wordprocessingCanvas" xmlns:cx="http://schemas.microsoft.com/office/drawing/2014/chartex"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16se="http://schemas.microsoft.com/office/word/2015/wordml/symex"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6444208" y="332656"/>
            <a:ext cx="1944216" cy="864096"/>
          </a:xfrm>
          <a:prstGeom prst="rect">
            <a:avLst/>
          </a:prstGeom>
          <a:noFill/>
          <a:ln>
            <a:noFill/>
          </a:ln>
        </p:spPr>
      </p:pic>
      <p:pic>
        <p:nvPicPr>
          <p:cNvPr id="10" name="Picture 9"/>
          <p:cNvPicPr/>
          <p:nvPr/>
        </p:nvPicPr>
        <p:blipFill>
          <a:blip r:embed="rId6"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rto="http://schemas.microsoft.com/office/word/2006/arto" xmlns:a14="http://schemas.microsoft.com/office/drawing/2010/main" xmlns:wps="http://schemas.microsoft.com/office/word/2010/wordprocessingShape"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cx="http://schemas.microsoft.com/office/drawing/2014/chartex" xmlns:wpc="http://schemas.microsoft.com/office/word/2010/wordprocessingCanvas" xmlns="" xmlns:pic="http://schemas.openxmlformats.org/drawingml/2006/picture" xmlns:lc="http://schemas.openxmlformats.org/drawingml/2006/lockedCanvas" val="0"/>
              </a:ext>
            </a:extLst>
          </a:blip>
          <a:srcRect l="3529" t="16977" r="5038" b="17795"/>
          <a:stretch>
            <a:fillRect/>
          </a:stretch>
        </p:blipFill>
        <p:spPr>
          <a:xfrm>
            <a:off x="3707904" y="6309320"/>
            <a:ext cx="1624626" cy="325369"/>
          </a:xfrm>
          <a:prstGeom prst="rect">
            <a:avLst/>
          </a:prstGeom>
        </p:spPr>
      </p:pic>
    </p:spTree>
    <p:extLst>
      <p:ext uri="{BB962C8B-B14F-4D97-AF65-F5344CB8AC3E}">
        <p14:creationId xmlns:p14="http://schemas.microsoft.com/office/powerpoint/2010/main" xmlns="" val="28660026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355576" y="1412776"/>
            <a:ext cx="8788424" cy="5014090"/>
          </a:xfrm>
          <a:solidFill>
            <a:schemeClr val="accent5">
              <a:lumMod val="60000"/>
              <a:lumOff val="40000"/>
            </a:schemeClr>
          </a:solidFill>
          <a:ln>
            <a:solidFill>
              <a:srgbClr val="92D050"/>
            </a:solidFill>
          </a:ln>
        </p:spPr>
        <p:txBody>
          <a:bodyPr>
            <a:normAutofit fontScale="55000" lnSpcReduction="20000"/>
          </a:bodyPr>
          <a:lstStyle/>
          <a:p>
            <a:pPr algn="ctr">
              <a:buNone/>
            </a:pPr>
            <a:r>
              <a:rPr lang="en-GB" sz="3300" dirty="0" err="1" smtClean="0"/>
              <a:t>Wh</a:t>
            </a:r>
            <a:r>
              <a:rPr lang="hy-AM" sz="3300" dirty="0" smtClean="0"/>
              <a:t>ich subject courses were of most importance for the employees and their companies. </a:t>
            </a:r>
            <a:endParaRPr lang="en-GB" sz="3300" dirty="0" smtClean="0"/>
          </a:p>
          <a:p>
            <a:pPr>
              <a:buNone/>
            </a:pPr>
            <a:r>
              <a:rPr lang="hy-AM" sz="3300" dirty="0" smtClean="0"/>
              <a:t>Most employers responded in the following manner:</a:t>
            </a:r>
            <a:endParaRPr lang="en-US" sz="3300" dirty="0" smtClean="0"/>
          </a:p>
          <a:p>
            <a:pPr>
              <a:buNone/>
            </a:pPr>
            <a:r>
              <a:rPr lang="hy-AM" sz="3300" b="1" dirty="0" smtClean="0"/>
              <a:t>Table1.  Frequency of selection of subject courses</a:t>
            </a:r>
            <a:endParaRPr lang="en-US" sz="3300" dirty="0" smtClean="0"/>
          </a:p>
          <a:p>
            <a:pPr>
              <a:buNone/>
            </a:pPr>
            <a:r>
              <a:rPr lang="hy-AM" sz="3300" b="1" dirty="0" smtClean="0"/>
              <a:t>Subject Courses </a:t>
            </a:r>
            <a:endParaRPr lang="en-US" sz="3300" dirty="0" smtClean="0"/>
          </a:p>
          <a:p>
            <a:pPr>
              <a:buNone/>
            </a:pPr>
            <a:r>
              <a:rPr lang="hy-AM" sz="3300" b="1" dirty="0" smtClean="0"/>
              <a:t>Frequency</a:t>
            </a:r>
            <a:endParaRPr lang="en-US" sz="3300" dirty="0" smtClean="0"/>
          </a:p>
          <a:p>
            <a:pPr marL="514350" indent="-514350">
              <a:buNone/>
            </a:pPr>
            <a:r>
              <a:rPr lang="hy-AM" sz="3300" dirty="0" smtClean="0"/>
              <a:t>GIS</a:t>
            </a:r>
            <a:r>
              <a:rPr lang="en-GB" sz="3300" dirty="0" smtClean="0"/>
              <a:t>  -</a:t>
            </a:r>
            <a:r>
              <a:rPr lang="en-US" sz="3300" dirty="0" smtClean="0"/>
              <a:t>9</a:t>
            </a:r>
          </a:p>
          <a:p>
            <a:pPr marL="514350" indent="-514350">
              <a:buNone/>
            </a:pPr>
            <a:r>
              <a:rPr lang="hy-AM" sz="3300" dirty="0" smtClean="0"/>
              <a:t>Soil Quality </a:t>
            </a:r>
            <a:r>
              <a:rPr lang="en-GB" sz="3300" dirty="0" smtClean="0"/>
              <a:t>Monitoring - </a:t>
            </a:r>
            <a:r>
              <a:rPr lang="en-US" sz="3300" dirty="0" smtClean="0"/>
              <a:t>7</a:t>
            </a:r>
          </a:p>
          <a:p>
            <a:pPr marL="514350" indent="-514350">
              <a:buNone/>
            </a:pPr>
            <a:r>
              <a:rPr lang="hy-AM" sz="3300" dirty="0" smtClean="0"/>
              <a:t>Environmental Geochemistry</a:t>
            </a:r>
            <a:r>
              <a:rPr lang="en-GB" sz="3300" dirty="0" smtClean="0"/>
              <a:t> -</a:t>
            </a:r>
            <a:r>
              <a:rPr lang="en-US" sz="3300" dirty="0" smtClean="0"/>
              <a:t>6</a:t>
            </a:r>
          </a:p>
          <a:p>
            <a:pPr>
              <a:buNone/>
            </a:pPr>
            <a:r>
              <a:rPr lang="hy-AM" sz="3300" dirty="0" smtClean="0"/>
              <a:t>Environmental Statistics</a:t>
            </a:r>
            <a:r>
              <a:rPr lang="en-GB" sz="3300" dirty="0" smtClean="0"/>
              <a:t> – </a:t>
            </a:r>
            <a:r>
              <a:rPr lang="en-US" sz="3300" dirty="0" smtClean="0"/>
              <a:t>6</a:t>
            </a:r>
          </a:p>
          <a:p>
            <a:pPr>
              <a:buNone/>
            </a:pPr>
            <a:r>
              <a:rPr lang="hy-AM" sz="3300" dirty="0" smtClean="0"/>
              <a:t>Urban Ecology</a:t>
            </a:r>
            <a:r>
              <a:rPr lang="en-GB" sz="3300" dirty="0" smtClean="0"/>
              <a:t> – </a:t>
            </a:r>
            <a:r>
              <a:rPr lang="en-US" sz="3300" dirty="0" smtClean="0"/>
              <a:t>6</a:t>
            </a:r>
          </a:p>
          <a:p>
            <a:pPr>
              <a:buNone/>
            </a:pPr>
            <a:r>
              <a:rPr lang="hy-AM" sz="3300" dirty="0" smtClean="0"/>
              <a:t>Spatial Data Infrastructure and Data Management</a:t>
            </a:r>
            <a:r>
              <a:rPr lang="en-GB" sz="3300" dirty="0" smtClean="0"/>
              <a:t> – </a:t>
            </a:r>
            <a:r>
              <a:rPr lang="en-US" sz="3300" dirty="0" smtClean="0"/>
              <a:t>5</a:t>
            </a:r>
          </a:p>
          <a:p>
            <a:pPr>
              <a:buNone/>
            </a:pPr>
            <a:r>
              <a:rPr lang="hy-AM" sz="3300" dirty="0" smtClean="0"/>
              <a:t>Landscape Planning</a:t>
            </a:r>
            <a:r>
              <a:rPr lang="en-GB" sz="3300" dirty="0" smtClean="0"/>
              <a:t> - </a:t>
            </a:r>
            <a:r>
              <a:rPr lang="en-US" sz="3300" dirty="0" smtClean="0"/>
              <a:t>4</a:t>
            </a:r>
          </a:p>
          <a:p>
            <a:pPr>
              <a:buNone/>
            </a:pPr>
            <a:r>
              <a:rPr lang="hy-AM" sz="3300" dirty="0" smtClean="0"/>
              <a:t>Complex Geomapping</a:t>
            </a:r>
            <a:r>
              <a:rPr lang="en-GB" sz="3300" dirty="0" smtClean="0"/>
              <a:t> - </a:t>
            </a:r>
            <a:r>
              <a:rPr lang="en-US" sz="3300" dirty="0" smtClean="0"/>
              <a:t>3</a:t>
            </a:r>
          </a:p>
          <a:p>
            <a:pPr>
              <a:buNone/>
            </a:pPr>
            <a:r>
              <a:rPr lang="hy-AM" sz="3300" dirty="0" smtClean="0"/>
              <a:t>Applied Remote Sensing</a:t>
            </a:r>
            <a:r>
              <a:rPr lang="en-GB" sz="3300" dirty="0" smtClean="0"/>
              <a:t> - </a:t>
            </a:r>
            <a:r>
              <a:rPr lang="en-US" sz="3300" dirty="0" smtClean="0"/>
              <a:t>1</a:t>
            </a:r>
          </a:p>
          <a:p>
            <a:pPr>
              <a:buNone/>
            </a:pPr>
            <a:r>
              <a:rPr lang="hy-AM" sz="3300" dirty="0" smtClean="0"/>
              <a:t>Environmental Toxicology</a:t>
            </a:r>
            <a:r>
              <a:rPr lang="en-GB" sz="3300" dirty="0" smtClean="0"/>
              <a:t>  - </a:t>
            </a:r>
            <a:r>
              <a:rPr lang="en-US" sz="3300" dirty="0" smtClean="0"/>
              <a:t>2</a:t>
            </a:r>
          </a:p>
          <a:p>
            <a:pPr algn="ctr">
              <a:lnSpc>
                <a:spcPct val="150000"/>
              </a:lnSpc>
              <a:buClr>
                <a:schemeClr val="accent5">
                  <a:lumMod val="75000"/>
                </a:schemeClr>
              </a:buClr>
              <a:buNone/>
            </a:pPr>
            <a:r>
              <a:rPr lang="hy-AM" sz="2800" dirty="0" smtClean="0"/>
              <a:t> </a:t>
            </a:r>
            <a:endParaRPr lang="en-US" sz="2800" b="1" dirty="0" smtClean="0">
              <a:solidFill>
                <a:srgbClr val="00B050"/>
              </a:solidFill>
            </a:endParaRPr>
          </a:p>
        </p:txBody>
      </p:sp>
      <p:sp>
        <p:nvSpPr>
          <p:cNvPr id="2" name="Rectangle 1"/>
          <p:cNvSpPr/>
          <p:nvPr/>
        </p:nvSpPr>
        <p:spPr>
          <a:xfrm>
            <a:off x="1876710" y="380564"/>
            <a:ext cx="5431594" cy="600164"/>
          </a:xfrm>
          <a:prstGeom prst="rect">
            <a:avLst/>
          </a:prstGeom>
        </p:spPr>
        <p:txBody>
          <a:bodyPr wrap="square">
            <a:spAutoFit/>
          </a:bodyPr>
          <a:lstStyle/>
          <a:p>
            <a:pPr marL="0" marR="0" lvl="0" indent="0" algn="ctr" defTabSz="344488" rtl="0" eaLnBrk="1" fontAlgn="auto" latinLnBrk="0" hangingPunct="1">
              <a:lnSpc>
                <a:spcPct val="100000"/>
              </a:lnSpc>
              <a:spcBef>
                <a:spcPts val="600"/>
              </a:spcBef>
              <a:spcAft>
                <a:spcPts val="0"/>
              </a:spcAft>
              <a:buClrTx/>
              <a:buSzTx/>
              <a:buFontTx/>
              <a:buNone/>
              <a:tabLst/>
              <a:defRPr/>
            </a:pPr>
            <a:r>
              <a:rPr lang="en-US" sz="3300" i="1" dirty="0" smtClean="0">
                <a:ln>
                  <a:solidFill>
                    <a:prstClr val="black"/>
                  </a:solidFill>
                </a:ln>
                <a:solidFill>
                  <a:srgbClr val="F79646">
                    <a:lumMod val="60000"/>
                    <a:lumOff val="40000"/>
                  </a:srgbClr>
                </a:solidFill>
                <a:latin typeface="Sylfaen" pitchFamily="18" charset="0"/>
              </a:rPr>
              <a:t>MENVIPRO</a:t>
            </a:r>
            <a:endParaRPr kumimoji="0" lang="en-US" sz="3300" b="0" i="1" u="none" strike="noStrike" kern="1200" cap="none" spc="0" normalizeH="0" baseline="0" noProof="0" dirty="0">
              <a:ln>
                <a:solidFill>
                  <a:prstClr val="black"/>
                </a:solidFill>
              </a:ln>
              <a:solidFill>
                <a:srgbClr val="F79646">
                  <a:lumMod val="60000"/>
                  <a:lumOff val="40000"/>
                </a:srgbClr>
              </a:solidFill>
              <a:effectLst/>
              <a:uLnTx/>
              <a:uFillTx/>
              <a:latin typeface="Sylfaen" pitchFamily="18" charset="0"/>
            </a:endParaRPr>
          </a:p>
        </p:txBody>
      </p:sp>
      <p:grpSp>
        <p:nvGrpSpPr>
          <p:cNvPr id="4" name="Group 5"/>
          <p:cNvGrpSpPr>
            <a:grpSpLocks noChangeAspect="1"/>
          </p:cNvGrpSpPr>
          <p:nvPr/>
        </p:nvGrpSpPr>
        <p:grpSpPr>
          <a:xfrm>
            <a:off x="395536" y="177269"/>
            <a:ext cx="1828800" cy="982430"/>
            <a:chOff x="8353377" y="10808528"/>
            <a:chExt cx="15643594" cy="8403720"/>
          </a:xfrm>
        </p:grpSpPr>
        <p:pic>
          <p:nvPicPr>
            <p:cNvPr id="7" name="Immagine 1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53377" y="10808528"/>
              <a:ext cx="11887200" cy="8403720"/>
            </a:xfrm>
            <a:prstGeom prst="rect">
              <a:avLst/>
            </a:prstGeom>
          </p:spPr>
        </p:pic>
        <p:pic>
          <p:nvPicPr>
            <p:cNvPr id="8" name="Picture 7" descr="Risultati immagini per co-funded by the erasmus+ programme of the european union"/>
            <p:cNvPicPr>
              <a:picLocks noChangeAspect="1" noChangeArrowheads="1"/>
            </p:cNvPicPr>
            <p:nvPr/>
          </p:nvPicPr>
          <p:blipFill>
            <a:blip r:embed="rId4" cstate="print">
              <a:clrChange>
                <a:clrFrom>
                  <a:srgbClr val="FFFFFE"/>
                </a:clrFrom>
                <a:clrTo>
                  <a:srgbClr val="FFFFFE">
                    <a:alpha val="0"/>
                  </a:srgbClr>
                </a:clrTo>
              </a:clrChange>
            </a:blip>
            <a:srcRect l="3178" t="12384" r="27542" b="10216"/>
            <a:stretch>
              <a:fillRect/>
            </a:stretch>
          </p:blipFill>
          <p:spPr bwMode="auto">
            <a:xfrm>
              <a:off x="18067617" y="16947974"/>
              <a:ext cx="5929354" cy="1359944"/>
            </a:xfrm>
            <a:prstGeom prst="rect">
              <a:avLst/>
            </a:prstGeom>
            <a:noFill/>
          </p:spPr>
        </p:pic>
      </p:grpSp>
      <p:pic>
        <p:nvPicPr>
          <p:cNvPr id="9" name="Grafik 20" descr="https://www.isec.am/resources/isec/css/images/logo_en.png"/>
          <p:cNvPicPr/>
          <p:nvPr/>
        </p:nvPicPr>
        <p:blipFill>
          <a:blip r:embed="rId5"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rto="http://schemas.microsoft.com/office/word/2006/arto" xmlns="" xmlns:wpc="http://schemas.microsoft.com/office/word/2010/wordprocessingCanvas" xmlns:cx="http://schemas.microsoft.com/office/drawing/2014/chartex"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16se="http://schemas.microsoft.com/office/word/2015/wordml/symex"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6444208" y="332656"/>
            <a:ext cx="1944216" cy="864096"/>
          </a:xfrm>
          <a:prstGeom prst="rect">
            <a:avLst/>
          </a:prstGeom>
          <a:noFill/>
          <a:ln>
            <a:noFill/>
          </a:ln>
        </p:spPr>
      </p:pic>
      <p:pic>
        <p:nvPicPr>
          <p:cNvPr id="10" name="Picture 9"/>
          <p:cNvPicPr/>
          <p:nvPr/>
        </p:nvPicPr>
        <p:blipFill>
          <a:blip r:embed="rId6"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rto="http://schemas.microsoft.com/office/word/2006/arto" xmlns:a14="http://schemas.microsoft.com/office/drawing/2010/main" xmlns:wps="http://schemas.microsoft.com/office/word/2010/wordprocessingShape"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cx="http://schemas.microsoft.com/office/drawing/2014/chartex" xmlns:wpc="http://schemas.microsoft.com/office/word/2010/wordprocessingCanvas" xmlns="" xmlns:pic="http://schemas.openxmlformats.org/drawingml/2006/picture" xmlns:lc="http://schemas.openxmlformats.org/drawingml/2006/lockedCanvas" val="0"/>
              </a:ext>
            </a:extLst>
          </a:blip>
          <a:srcRect l="3529" t="16977" r="5038" b="17795"/>
          <a:stretch>
            <a:fillRect/>
          </a:stretch>
        </p:blipFill>
        <p:spPr>
          <a:xfrm>
            <a:off x="3707904" y="6309320"/>
            <a:ext cx="1624626" cy="325369"/>
          </a:xfrm>
          <a:prstGeom prst="rect">
            <a:avLst/>
          </a:prstGeom>
        </p:spPr>
      </p:pic>
    </p:spTree>
    <p:extLst>
      <p:ext uri="{BB962C8B-B14F-4D97-AF65-F5344CB8AC3E}">
        <p14:creationId xmlns:p14="http://schemas.microsoft.com/office/powerpoint/2010/main" xmlns="" val="286600268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6904</TotalTime>
  <Words>773</Words>
  <Application>Microsoft Office PowerPoint</Application>
  <PresentationFormat>On-screen Show (4:3)</PresentationFormat>
  <Paragraphs>128</Paragraphs>
  <Slides>12</Slides>
  <Notes>12</Notes>
  <HiddenSlides>0</HiddenSlides>
  <MMClips>0</MMClip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1_Civic</vt:lpstr>
      <vt:lpstr>Facet</vt:lpstr>
      <vt:lpstr>Arusyak Harutyunyan</vt:lpstr>
      <vt:lpstr>Slide 2</vt:lpstr>
      <vt:lpstr>Slide 3</vt:lpstr>
      <vt:lpstr>Slide 4</vt:lpstr>
      <vt:lpstr>Slide 5</vt:lpstr>
      <vt:lpstr>Slide 6</vt:lpstr>
      <vt:lpstr>Slide 7</vt:lpstr>
      <vt:lpstr>Slide 8</vt:lpstr>
      <vt:lpstr>Slide 9</vt:lpstr>
      <vt:lpstr>Slide 10</vt:lpstr>
      <vt:lpstr>Slide 11</vt:lpstr>
      <vt:lpstr>Slide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Lilit</dc:creator>
  <cp:lastModifiedBy>Arusyak</cp:lastModifiedBy>
  <cp:revision>569</cp:revision>
  <cp:lastPrinted>2016-02-09T10:24:54Z</cp:lastPrinted>
  <dcterms:created xsi:type="dcterms:W3CDTF">2012-07-20T05:20:00Z</dcterms:created>
  <dcterms:modified xsi:type="dcterms:W3CDTF">2019-10-04T18:49:48Z</dcterms:modified>
</cp:coreProperties>
</file>