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  <p:sldMasterId id="2147483842" r:id="rId2"/>
    <p:sldMasterId id="2147483854" r:id="rId3"/>
  </p:sldMasterIdLst>
  <p:notesMasterIdLst>
    <p:notesMasterId r:id="rId13"/>
  </p:notesMasterIdLst>
  <p:handoutMasterIdLst>
    <p:handoutMasterId r:id="rId14"/>
  </p:handoutMasterIdLst>
  <p:sldIdLst>
    <p:sldId id="345" r:id="rId4"/>
    <p:sldId id="383" r:id="rId5"/>
    <p:sldId id="384" r:id="rId6"/>
    <p:sldId id="386" r:id="rId7"/>
    <p:sldId id="364" r:id="rId8"/>
    <p:sldId id="385" r:id="rId9"/>
    <p:sldId id="387" r:id="rId10"/>
    <p:sldId id="388" r:id="rId11"/>
    <p:sldId id="37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141FFC"/>
    <a:srgbClr val="2BF53E"/>
    <a:srgbClr val="FF9900"/>
    <a:srgbClr val="000000"/>
    <a:srgbClr val="996633"/>
    <a:srgbClr val="000066"/>
    <a:srgbClr val="D4ECBA"/>
    <a:srgbClr val="DFF1C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28" autoAdjust="0"/>
    <p:restoredTop sz="96980" autoAdjust="0"/>
  </p:normalViewPr>
  <p:slideViewPr>
    <p:cSldViewPr>
      <p:cViewPr varScale="1">
        <p:scale>
          <a:sx n="73" d="100"/>
          <a:sy n="73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1576FF-114B-45DC-85A3-AF13245BCE40}" type="datetimeFigureOut">
              <a:rPr lang="en-US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AEB6F4-A217-4B0A-A215-34B791056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7416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2A60A6-21D7-4EF6-8513-E6E65990527F}" type="datetimeFigureOut">
              <a:rPr lang="en-US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CB39E8-F7F9-4447-990A-8B94B4E35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1246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03A94E-4401-4FA7-A823-E78F778C974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87C939-5D39-4C90-BFA0-C4D61C2267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2216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87C939-5D39-4C90-BFA0-C4D61C2267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3740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87C939-5D39-4C90-BFA0-C4D61C2267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0903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7C939-5D39-4C90-BFA0-C4D61C22673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3265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7C939-5D39-4C90-BFA0-C4D61C22673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8501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87C939-5D39-4C90-BFA0-C4D61C2267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7935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87C939-5D39-4C90-BFA0-C4D61C2267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7495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7C939-5D39-4C90-BFA0-C4D61C22673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3265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D3B814-7A9C-4F30-A04B-EAD178B86EBE}" type="datetimeFigureOut">
              <a:rPr lang="en-US" smtClean="0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17D3EC2-7EFE-458C-8CD6-901B937086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485CC9-9AD1-49C9-A7CA-A26AC4655E76}" type="datetimeFigureOut">
              <a:rPr lang="en-US" smtClean="0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943D9-B8DE-4B30-B45B-BEAD517591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0176C7C4-F49E-4292-85C6-BEAFAB1DB4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9ED8E2-5EC7-476D-956A-A2B010B00331}" type="datetimeFigureOut">
              <a:rPr lang="en-US" smtClean="0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D5B2EB3-3FEF-4315-96C5-435C11D542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DE593C64-BB54-4A28-AA37-E9E97BBA89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E33A396-E2CC-4E2D-AA75-893DF06F62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F0190-D383-4A3E-B113-CDC22C65D9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AA86254-9D6F-40BC-BC9C-C40D848874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194D88E6-DCF7-4437-B383-11D0BC054A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2D3068E-8A1D-4504-8581-0A81116362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22961F8-1787-4AA0-B6AB-3AD79B0D2C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B42CC7-4D3A-411F-88DF-4CD2B07D4E34}" type="datetimeFigureOut">
              <a:rPr lang="en-US" smtClean="0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FE08390A-01AF-4127-BE5A-D2741C2AE0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B9709340-B285-487A-BE76-7595E7DEE2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15620-A86A-44FF-9753-2DB538CD02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CDEC2B19-3B6C-4CBB-BD84-4BB1428FBF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D3B814-7A9C-4F30-A04B-EAD178B86EBE}" type="datetimeFigureOut">
              <a:rPr lang="en-US" smtClean="0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7D3EC2-7EFE-458C-8CD6-901B937086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7977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B42CC7-4D3A-411F-88DF-4CD2B07D4E34}" type="datetimeFigureOut">
              <a:rPr lang="en-US" smtClean="0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8390A-01AF-4127-BE5A-D2741C2AE0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0509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7805C0-41F4-46EF-B7BB-A186C4DFCD8E}" type="datetimeFigureOut">
              <a:rPr lang="en-US" smtClean="0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5872A-2108-4EDC-812D-C905D0E5E2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6494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DD3796-8DEB-454E-BEAA-0F50DC3B9F1B}" type="datetimeFigureOut">
              <a:rPr lang="en-US" smtClean="0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1CDEC-F03D-41FD-93D4-114F3DD73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2081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01AC58-FB79-46CC-93A5-A8CC024CD33B}" type="datetimeFigureOut">
              <a:rPr lang="en-US" smtClean="0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61ACA-4D12-489C-8C54-2D8A5E632A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88616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4710D-827C-403C-8CE3-9D6824698A96}" type="datetimeFigureOut">
              <a:rPr lang="en-US" smtClean="0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EB52E-25B0-4319-8E0A-C7C15D40E6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29648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65D5CC-7D7D-4B02-AFFF-05ACFA5CF574}" type="datetimeFigureOut">
              <a:rPr lang="en-US" smtClean="0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2C651-BB6B-40E9-B3A4-968AF65874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014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7805C0-41F4-46EF-B7BB-A186C4DFCD8E}" type="datetimeFigureOut">
              <a:rPr lang="en-US" smtClean="0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135872A-2108-4EDC-812D-C905D0E5E2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6D4F3C-8FA3-45DA-BA52-E39F89AC0F6E}" type="datetimeFigureOut">
              <a:rPr lang="en-US" smtClean="0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D34ECD-5439-4AD9-B4E6-4E84D770D3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52380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0033AF-4DB0-4195-91A4-82C78D92B3E1}" type="datetimeFigureOut">
              <a:rPr lang="en-US" smtClean="0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0E5E2-5E71-4DA9-9082-03F860789C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1133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552C72-1D71-464F-B7D4-FDCF2550063D}" type="datetimeFigureOut">
              <a:rPr lang="en-US" smtClean="0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75B76-FE09-4189-A34D-51E2A9F875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8320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552C72-1D71-464F-B7D4-FDCF2550063D}" type="datetimeFigureOut">
              <a:rPr lang="en-US" smtClean="0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75B76-FE09-4189-A34D-51E2A9F875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1919564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552C72-1D71-464F-B7D4-FDCF2550063D}" type="datetimeFigureOut">
              <a:rPr lang="en-US" smtClean="0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75B76-FE09-4189-A34D-51E2A9F875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9186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552C72-1D71-464F-B7D4-FDCF2550063D}" type="datetimeFigureOut">
              <a:rPr lang="en-US" smtClean="0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75B76-FE09-4189-A34D-51E2A9F875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4304793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552C72-1D71-464F-B7D4-FDCF2550063D}" type="datetimeFigureOut">
              <a:rPr lang="en-US" smtClean="0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75B76-FE09-4189-A34D-51E2A9F875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33229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485CC9-9AD1-49C9-A7CA-A26AC4655E76}" type="datetimeFigureOut">
              <a:rPr lang="en-US" smtClean="0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943D9-B8DE-4B30-B45B-BEAD517591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60278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9ED8E2-5EC7-476D-956A-A2B010B00331}" type="datetimeFigureOut">
              <a:rPr lang="en-US" smtClean="0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6C7C4-F49E-4292-85C6-BEAFAB1DB4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243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E6DD3796-8DEB-454E-BEAA-0F50DC3B9F1B}" type="datetimeFigureOut">
              <a:rPr lang="en-US" smtClean="0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1CDEC-F03D-41FD-93D4-114F3DD73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01AC58-FB79-46CC-93A5-A8CC024CD33B}" type="datetimeFigureOut">
              <a:rPr lang="en-US" smtClean="0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8D61ACA-4D12-489C-8C54-2D8A5E632A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4710D-827C-403C-8CE3-9D6824698A96}" type="datetimeFigureOut">
              <a:rPr lang="en-US" smtClean="0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235EB52E-25B0-4319-8E0A-C7C15D40E6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65D5CC-7D7D-4B02-AFFF-05ACFA5CF574}" type="datetimeFigureOut">
              <a:rPr lang="en-US" smtClean="0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F22C651-BB6B-40E9-B3A4-968AF65874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5D34ECD-5439-4AD9-B4E6-4E84D770D3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6D4F3C-8FA3-45DA-BA52-E39F89AC0F6E}" type="datetimeFigureOut">
              <a:rPr lang="en-US" smtClean="0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D9F0E5E2-5E71-4DA9-9082-03F860789C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A80033AF-4DB0-4195-91A4-82C78D92B3E1}" type="datetimeFigureOut">
              <a:rPr lang="en-US" smtClean="0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3564CD4-121D-4235-858F-F7E2D07342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3564CD4-121D-4235-858F-F7E2D07342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552C72-1D71-464F-B7D4-FDCF2550063D}" type="datetimeFigureOut">
              <a:rPr lang="en-US" smtClean="0"/>
              <a:pPr>
                <a:defRPr/>
              </a:pPr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8275B76-FE09-4189-A34D-51E2A9F875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86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4514821"/>
            <a:ext cx="2808313" cy="353006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1800" dirty="0" err="1" smtClean="0">
                <a:solidFill>
                  <a:prstClr val="black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Dr.</a:t>
            </a:r>
            <a:r>
              <a:rPr lang="en-GB" sz="1800" dirty="0" smtClean="0">
                <a:solidFill>
                  <a:prstClr val="black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 </a:t>
            </a:r>
            <a:r>
              <a:rPr lang="en-GB" sz="1800" dirty="0" err="1" smtClean="0">
                <a:solidFill>
                  <a:prstClr val="black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Gevorg</a:t>
            </a:r>
            <a:r>
              <a:rPr lang="en-GB" sz="1800" dirty="0" smtClean="0">
                <a:solidFill>
                  <a:prstClr val="black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 </a:t>
            </a:r>
            <a:r>
              <a:rPr lang="en-GB" sz="1800" dirty="0" err="1" smtClean="0">
                <a:solidFill>
                  <a:prstClr val="black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Tepanosyan</a:t>
            </a:r>
            <a:endParaRPr lang="en-US" sz="1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636912"/>
            <a:ext cx="5544616" cy="151216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lvl="0" algn="ctr" defTabSz="914400">
              <a:lnSpc>
                <a:spcPts val="4500"/>
              </a:lnSpc>
              <a:spcBef>
                <a:spcPts val="0"/>
              </a:spcBef>
              <a:buClrTx/>
              <a:buSzTx/>
              <a:defRPr/>
            </a:pPr>
            <a:r>
              <a:rPr lang="en-US" sz="3300" b="1" cap="all" dirty="0" smtClean="0">
                <a:ln>
                  <a:solidFill>
                    <a:prstClr val="black"/>
                  </a:solidFill>
                </a:ln>
                <a:solidFill>
                  <a:srgbClr val="F79646"/>
                </a:solidFill>
                <a:latin typeface="Sylfaen" pitchFamily="18" charset="0"/>
              </a:rPr>
              <a:t>Course comparative analysis</a:t>
            </a:r>
            <a:endParaRPr lang="en-US" sz="3300" b="1" cap="all" dirty="0">
              <a:ln>
                <a:solidFill>
                  <a:prstClr val="black"/>
                </a:solidFill>
              </a:ln>
              <a:solidFill>
                <a:srgbClr val="F79646"/>
              </a:solidFill>
              <a:latin typeface="Sylfaen" pitchFamily="18" charset="0"/>
            </a:endParaRPr>
          </a:p>
        </p:txBody>
      </p:sp>
      <p:sp>
        <p:nvSpPr>
          <p:cNvPr id="16388" name="Subtitle 2"/>
          <p:cNvSpPr txBox="1">
            <a:spLocks/>
          </p:cNvSpPr>
          <p:nvPr/>
        </p:nvSpPr>
        <p:spPr bwMode="auto">
          <a:xfrm>
            <a:off x="2915816" y="5949280"/>
            <a:ext cx="2520280" cy="58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500" dirty="0" smtClean="0">
                <a:latin typeface="Sylfaen" pitchFamily="18" charset="0"/>
                <a:cs typeface="+mn-cs"/>
              </a:rPr>
              <a:t>Tbilisi, </a:t>
            </a:r>
            <a:endParaRPr lang="en-US" sz="1500" dirty="0">
              <a:latin typeface="Sylfaen" pitchFamily="18" charset="0"/>
              <a:cs typeface="+mn-cs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500" dirty="0" smtClean="0">
                <a:latin typeface="Sylfaen" pitchFamily="18" charset="0"/>
                <a:cs typeface="+mn-cs"/>
              </a:rPr>
              <a:t>07 – 09 October, 2019</a:t>
            </a:r>
            <a:endParaRPr lang="en-US" sz="1500" dirty="0">
              <a:latin typeface="Sylfaen" pitchFamily="18" charset="0"/>
              <a:cs typeface="+mn-cs"/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1036712" y="228098"/>
            <a:ext cx="3679304" cy="1976518"/>
            <a:chOff x="8353377" y="10808528"/>
            <a:chExt cx="15643594" cy="8403720"/>
          </a:xfrm>
        </p:grpSpPr>
        <p:pic>
          <p:nvPicPr>
            <p:cNvPr id="16" name="Immagin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3377" y="10808528"/>
              <a:ext cx="11887200" cy="8403720"/>
            </a:xfrm>
            <a:prstGeom prst="rect">
              <a:avLst/>
            </a:prstGeom>
          </p:spPr>
        </p:pic>
        <p:pic>
          <p:nvPicPr>
            <p:cNvPr id="17" name="Picture 7" descr="Risultati immagini per co-funded by the erasmus+ programme of the european union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 l="3178" t="12384" r="27542" b="10216"/>
            <a:stretch>
              <a:fillRect/>
            </a:stretch>
          </p:blipFill>
          <p:spPr bwMode="auto">
            <a:xfrm>
              <a:off x="18067617" y="16947974"/>
              <a:ext cx="5929354" cy="135994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367238"/>
            <a:ext cx="8788424" cy="5014090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3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Sylfaen" pitchFamily="18" charset="0"/>
                <a:ea typeface="+mj-ea"/>
                <a:cs typeface="+mj-cs"/>
              </a:rPr>
              <a:t>ISEC courses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Sylfaen" pitchFamily="18" charset="0"/>
                <a:ea typeface="+mj-ea"/>
                <a:cs typeface="+mj-cs"/>
              </a:rPr>
              <a:t> </a:t>
            </a:r>
            <a:r>
              <a:rPr lang="en-US" sz="3300" u="sng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ylfaen" pitchFamily="18" charset="0"/>
                <a:ea typeface="+mj-ea"/>
                <a:cs typeface="+mj-cs"/>
              </a:rPr>
              <a:t>to be modernized</a:t>
            </a:r>
          </a:p>
          <a:p>
            <a:pPr>
              <a:lnSpc>
                <a:spcPct val="150000"/>
              </a:lnSpc>
            </a:pPr>
            <a:r>
              <a:rPr lang="en-US" altLang="en-US" sz="2300" dirty="0" smtClean="0">
                <a:latin typeface="Times New Roman" pitchFamily="18" charset="0"/>
                <a:cs typeface="Times New Roman" pitchFamily="18" charset="0"/>
              </a:rPr>
              <a:t>Environmental Geochemistry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Environmental Monitoring and Measurement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Devices</a:t>
            </a:r>
          </a:p>
          <a:p>
            <a:pPr>
              <a:lnSpc>
                <a:spcPct val="150000"/>
              </a:lnSpc>
            </a:pPr>
            <a:r>
              <a:rPr lang="en-US" altLang="en-US" sz="2300" dirty="0" smtClean="0">
                <a:latin typeface="Times New Roman" pitchFamily="18" charset="0"/>
                <a:cs typeface="Times New Roman" pitchFamily="18" charset="0"/>
              </a:rPr>
              <a:t>Urban Ecology</a:t>
            </a:r>
          </a:p>
          <a:p>
            <a:pPr>
              <a:lnSpc>
                <a:spcPct val="150000"/>
              </a:lnSpc>
            </a:pPr>
            <a:r>
              <a:rPr lang="en-US" altLang="en-US" sz="2300" dirty="0" smtClean="0">
                <a:latin typeface="Times New Roman" pitchFamily="18" charset="0"/>
                <a:cs typeface="Times New Roman" pitchFamily="18" charset="0"/>
              </a:rPr>
              <a:t>Environmental Toxicology</a:t>
            </a:r>
          </a:p>
          <a:p>
            <a:pPr>
              <a:lnSpc>
                <a:spcPct val="150000"/>
              </a:lnSpc>
            </a:pP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Spatial </a:t>
            </a:r>
            <a:r>
              <a:rPr lang="en-US" altLang="en-US" sz="2300" dirty="0" smtClean="0">
                <a:latin typeface="Times New Roman" pitchFamily="18" charset="0"/>
                <a:cs typeface="Times New Roman" pitchFamily="18" charset="0"/>
              </a:rPr>
              <a:t>Data Infrastructure </a:t>
            </a: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en-US" sz="2300" dirty="0" smtClean="0">
                <a:latin typeface="Times New Roman" pitchFamily="18" charset="0"/>
                <a:cs typeface="Times New Roman" pitchFamily="18" charset="0"/>
              </a:rPr>
              <a:t>Data Management </a:t>
            </a: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(changed </a:t>
            </a:r>
            <a:r>
              <a:rPr lang="en-US" altLang="en-US" sz="2300" dirty="0" smtClean="0">
                <a:latin typeface="Times New Roman" pitchFamily="18" charset="0"/>
                <a:cs typeface="Times New Roman" pitchFamily="18" charset="0"/>
              </a:rPr>
              <a:t>to: Geospatial Data Management &amp; </a:t>
            </a:r>
            <a:r>
              <a:rPr lang="en-US" altLang="en-US" sz="2300" dirty="0" err="1" smtClean="0">
                <a:latin typeface="Times New Roman" pitchFamily="18" charset="0"/>
                <a:cs typeface="Times New Roman" pitchFamily="18" charset="0"/>
              </a:rPr>
              <a:t>Geocomputation</a:t>
            </a:r>
            <a:r>
              <a:rPr lang="en-US" altLang="en-US" sz="2300" dirty="0" smtClean="0">
                <a:latin typeface="Times New Roman" pitchFamily="18" charset="0"/>
                <a:cs typeface="Times New Roman" pitchFamily="18" charset="0"/>
              </a:rPr>
              <a:t> for Sustainable Development)</a:t>
            </a:r>
          </a:p>
          <a:p>
            <a:pPr>
              <a:lnSpc>
                <a:spcPct val="150000"/>
              </a:lnSpc>
            </a:pPr>
            <a:r>
              <a:rPr lang="en-US" altLang="en-US" sz="2300" dirty="0">
                <a:latin typeface="Times New Roman" pitchFamily="18" charset="0"/>
                <a:cs typeface="Times New Roman" pitchFamily="18" charset="0"/>
              </a:rPr>
              <a:t>Landscape </a:t>
            </a:r>
            <a:r>
              <a:rPr lang="en-US" altLang="en-US" sz="2300" dirty="0" smtClean="0">
                <a:latin typeface="Times New Roman" pitchFamily="18" charset="0"/>
                <a:cs typeface="Times New Roman" pitchFamily="18" charset="0"/>
              </a:rPr>
              <a:t>Planning</a:t>
            </a:r>
          </a:p>
          <a:p>
            <a:pPr>
              <a:lnSpc>
                <a:spcPct val="150000"/>
              </a:lnSpc>
            </a:pPr>
            <a:endParaRPr lang="en-US" alt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altLang="en-US" sz="15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altLang="en-US" sz="1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76710" y="380564"/>
            <a:ext cx="54315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444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i="1" dirty="0" smtClean="0">
                <a:ln>
                  <a:solidFill>
                    <a:prstClr val="black"/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Sylfaen" pitchFamily="18" charset="0"/>
              </a:rPr>
              <a:t>MENVIPRO</a:t>
            </a:r>
            <a:endParaRPr kumimoji="0" lang="en-US" sz="3300" b="0" i="1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Sylfaen" pitchFamily="18" charset="0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95536" y="177269"/>
            <a:ext cx="1828800" cy="982430"/>
            <a:chOff x="8353377" y="10808528"/>
            <a:chExt cx="15643594" cy="8403720"/>
          </a:xfrm>
        </p:grpSpPr>
        <p:pic>
          <p:nvPicPr>
            <p:cNvPr id="7" name="Immagin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3377" y="10808528"/>
              <a:ext cx="11887200" cy="8403720"/>
            </a:xfrm>
            <a:prstGeom prst="rect">
              <a:avLst/>
            </a:prstGeom>
          </p:spPr>
        </p:pic>
        <p:pic>
          <p:nvPicPr>
            <p:cNvPr id="8" name="Picture 7" descr="Risultati immagini per co-funded by the erasmus+ programme of the european union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 l="3178" t="12384" r="27542" b="10216"/>
            <a:stretch>
              <a:fillRect/>
            </a:stretch>
          </p:blipFill>
          <p:spPr bwMode="auto">
            <a:xfrm>
              <a:off x="18067617" y="16947974"/>
              <a:ext cx="5929354" cy="135994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28660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367238"/>
            <a:ext cx="8788424" cy="501409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3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Sylfaen" pitchFamily="18" charset="0"/>
                <a:ea typeface="+mj-ea"/>
                <a:cs typeface="+mj-cs"/>
              </a:rPr>
              <a:t>ISEC courses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Sylfaen" pitchFamily="18" charset="0"/>
                <a:ea typeface="+mj-ea"/>
                <a:cs typeface="+mj-cs"/>
              </a:rPr>
              <a:t> </a:t>
            </a:r>
            <a:r>
              <a:rPr lang="en-US" sz="3300" u="sng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ylfaen" pitchFamily="18" charset="0"/>
                <a:ea typeface="+mj-ea"/>
                <a:cs typeface="+mj-cs"/>
              </a:rPr>
              <a:t>to be newly developed</a:t>
            </a:r>
          </a:p>
          <a:p>
            <a:pPr>
              <a:lnSpc>
                <a:spcPct val="150000"/>
              </a:lnSpc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Environmental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Radiation Protection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300" dirty="0" smtClean="0">
                <a:latin typeface="Times New Roman" pitchFamily="18" charset="0"/>
                <a:cs typeface="Times New Roman" pitchFamily="18" charset="0"/>
              </a:rPr>
              <a:t>Environmental Statistics</a:t>
            </a:r>
            <a:endParaRPr lang="en-US" altLang="en-US" sz="23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300" dirty="0" smtClean="0">
                <a:latin typeface="Times New Roman" pitchFamily="18" charset="0"/>
                <a:cs typeface="Times New Roman" pitchFamily="18" charset="0"/>
              </a:rPr>
              <a:t>Soil Quality Monitoring </a:t>
            </a:r>
          </a:p>
          <a:p>
            <a:pPr>
              <a:lnSpc>
                <a:spcPct val="150000"/>
              </a:lnSpc>
            </a:pPr>
            <a:r>
              <a:rPr lang="en-US" altLang="en-US" sz="2300" dirty="0" smtClean="0">
                <a:latin typeface="Times New Roman" pitchFamily="18" charset="0"/>
                <a:cs typeface="Times New Roman" pitchFamily="18" charset="0"/>
              </a:rPr>
              <a:t>Food Safety Risk Assessment</a:t>
            </a:r>
          </a:p>
          <a:p>
            <a:pPr>
              <a:lnSpc>
                <a:spcPct val="150000"/>
              </a:lnSpc>
            </a:pPr>
            <a:r>
              <a:rPr lang="en-US" altLang="en-US" sz="2300" dirty="0" smtClean="0">
                <a:latin typeface="Times New Roman" pitchFamily="18" charset="0"/>
                <a:cs typeface="Times New Roman" pitchFamily="18" charset="0"/>
              </a:rPr>
              <a:t>Applied Remote Sensing</a:t>
            </a:r>
            <a:endParaRPr lang="ru-RU" altLang="en-US" sz="23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altLang="en-US" sz="1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76710" y="380564"/>
            <a:ext cx="54315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444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i="1" dirty="0" smtClean="0">
                <a:ln>
                  <a:solidFill>
                    <a:prstClr val="black"/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Sylfaen" pitchFamily="18" charset="0"/>
              </a:rPr>
              <a:t>MENVIPRO</a:t>
            </a:r>
            <a:endParaRPr kumimoji="0" lang="en-US" sz="3300" b="0" i="1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Sylfaen" pitchFamily="18" charset="0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95536" y="177269"/>
            <a:ext cx="1828800" cy="982430"/>
            <a:chOff x="8353377" y="10808528"/>
            <a:chExt cx="15643594" cy="8403720"/>
          </a:xfrm>
        </p:grpSpPr>
        <p:pic>
          <p:nvPicPr>
            <p:cNvPr id="7" name="Immagin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3377" y="10808528"/>
              <a:ext cx="11887200" cy="8403720"/>
            </a:xfrm>
            <a:prstGeom prst="rect">
              <a:avLst/>
            </a:prstGeom>
          </p:spPr>
        </p:pic>
        <p:pic>
          <p:nvPicPr>
            <p:cNvPr id="8" name="Picture 7" descr="Risultati immagini per co-funded by the erasmus+ programme of the european union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 l="3178" t="12384" r="27542" b="10216"/>
            <a:stretch>
              <a:fillRect/>
            </a:stretch>
          </p:blipFill>
          <p:spPr bwMode="auto">
            <a:xfrm>
              <a:off x="18067617" y="16947974"/>
              <a:ext cx="5929354" cy="135994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55993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367238"/>
            <a:ext cx="8788424" cy="501409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3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Sylfaen" pitchFamily="18" charset="0"/>
                <a:ea typeface="+mj-ea"/>
                <a:cs typeface="+mj-cs"/>
              </a:rPr>
              <a:t>Criteria of Course Comparative Analysis</a:t>
            </a:r>
            <a:endParaRPr lang="en-US" sz="3300" u="sng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Sylfaen" pitchFamily="18" charset="0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Criterion A: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University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profile</a:t>
            </a:r>
            <a:endParaRPr lang="en-US" alt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de-DE" sz="2100" b="1" dirty="0" err="1">
                <a:latin typeface="Times New Roman" pitchFamily="18" charset="0"/>
                <a:cs typeface="Times New Roman" pitchFamily="18" charset="0"/>
              </a:rPr>
              <a:t>Criterion</a:t>
            </a:r>
            <a:r>
              <a:rPr lang="de-DE" sz="2100" b="1" dirty="0">
                <a:latin typeface="Times New Roman" pitchFamily="18" charset="0"/>
                <a:cs typeface="Times New Roman" pitchFamily="18" charset="0"/>
              </a:rPr>
              <a:t> B:</a:t>
            </a:r>
            <a:r>
              <a:rPr lang="de-DE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100" dirty="0" err="1" smtClean="0">
                <a:latin typeface="Times New Roman" pitchFamily="18" charset="0"/>
                <a:cs typeface="Times New Roman" pitchFamily="18" charset="0"/>
              </a:rPr>
              <a:t>Program</a:t>
            </a:r>
            <a:r>
              <a:rPr lang="de-DE" sz="21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e-DE" sz="2100" dirty="0" err="1" smtClean="0">
                <a:latin typeface="Times New Roman" pitchFamily="18" charset="0"/>
                <a:cs typeface="Times New Roman" pitchFamily="18" charset="0"/>
              </a:rPr>
              <a:t>discipline</a:t>
            </a:r>
            <a:r>
              <a:rPr lang="de-DE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100" dirty="0" err="1" smtClean="0">
                <a:latin typeface="Times New Roman" pitchFamily="18" charset="0"/>
                <a:cs typeface="Times New Roman" pitchFamily="18" charset="0"/>
              </a:rPr>
              <a:t>profile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100" b="1" dirty="0">
                <a:latin typeface="Times New Roman" pitchFamily="18" charset="0"/>
                <a:cs typeface="Times New Roman" pitchFamily="18" charset="0"/>
              </a:rPr>
              <a:t>Criterion C:</a:t>
            </a:r>
            <a:r>
              <a:rPr lang="en-US" altLang="en-US" sz="2100" dirty="0">
                <a:latin typeface="Times New Roman" pitchFamily="18" charset="0"/>
                <a:cs typeface="Times New Roman" pitchFamily="18" charset="0"/>
              </a:rPr>
              <a:t> Course </a:t>
            </a:r>
            <a:r>
              <a:rPr lang="en-US" altLang="en-US" sz="2100" dirty="0" smtClean="0">
                <a:latin typeface="Times New Roman" pitchFamily="18" charset="0"/>
                <a:cs typeface="Times New Roman" pitchFamily="18" charset="0"/>
              </a:rPr>
              <a:t>type</a:t>
            </a:r>
          </a:p>
          <a:p>
            <a:pPr>
              <a:lnSpc>
                <a:spcPct val="150000"/>
              </a:lnSpc>
            </a:pPr>
            <a:r>
              <a:rPr lang="en-US" altLang="en-US" sz="2100" b="1" dirty="0">
                <a:latin typeface="Times New Roman" pitchFamily="18" charset="0"/>
                <a:cs typeface="Times New Roman" pitchFamily="18" charset="0"/>
              </a:rPr>
              <a:t>Criterion D:</a:t>
            </a:r>
            <a:r>
              <a:rPr lang="en-US" altLang="en-US" sz="2100" dirty="0">
                <a:latin typeface="Times New Roman" pitchFamily="18" charset="0"/>
                <a:cs typeface="Times New Roman" pitchFamily="18" charset="0"/>
              </a:rPr>
              <a:t> Relations to other courses in the </a:t>
            </a:r>
            <a:r>
              <a:rPr lang="en-US" altLang="en-US" sz="2100" dirty="0" smtClean="0">
                <a:latin typeface="Times New Roman" pitchFamily="18" charset="0"/>
                <a:cs typeface="Times New Roman" pitchFamily="18" charset="0"/>
              </a:rPr>
              <a:t>program</a:t>
            </a:r>
          </a:p>
          <a:p>
            <a:pPr>
              <a:lnSpc>
                <a:spcPct val="150000"/>
              </a:lnSpc>
            </a:pPr>
            <a:r>
              <a:rPr lang="en-US" altLang="en-US" sz="2100" b="1" dirty="0">
                <a:latin typeface="Times New Roman" pitchFamily="18" charset="0"/>
                <a:cs typeface="Times New Roman" pitchFamily="18" charset="0"/>
              </a:rPr>
              <a:t>Criterion E:</a:t>
            </a:r>
            <a:r>
              <a:rPr lang="en-US" altLang="en-US" sz="2100" dirty="0">
                <a:latin typeface="Times New Roman" pitchFamily="18" charset="0"/>
                <a:cs typeface="Times New Roman" pitchFamily="18" charset="0"/>
              </a:rPr>
              <a:t> Department teaching a </a:t>
            </a:r>
            <a:r>
              <a:rPr lang="en-US" altLang="en-US" sz="2100" dirty="0" smtClean="0">
                <a:latin typeface="Times New Roman" pitchFamily="18" charset="0"/>
                <a:cs typeface="Times New Roman" pitchFamily="18" charset="0"/>
              </a:rPr>
              <a:t>course</a:t>
            </a:r>
          </a:p>
          <a:p>
            <a:pPr>
              <a:lnSpc>
                <a:spcPct val="150000"/>
              </a:lnSpc>
            </a:pPr>
            <a:r>
              <a:rPr lang="en-US" altLang="en-US" sz="2100" b="1" dirty="0">
                <a:latin typeface="Times New Roman" pitchFamily="18" charset="0"/>
                <a:cs typeface="Times New Roman" pitchFamily="18" charset="0"/>
              </a:rPr>
              <a:t>Criterion F:</a:t>
            </a:r>
            <a:r>
              <a:rPr lang="en-US" altLang="en-US" sz="2100" dirty="0">
                <a:latin typeface="Times New Roman" pitchFamily="18" charset="0"/>
                <a:cs typeface="Times New Roman" pitchFamily="18" charset="0"/>
              </a:rPr>
              <a:t> Course </a:t>
            </a:r>
            <a:r>
              <a:rPr lang="en-US" altLang="en-US" sz="2100" dirty="0" smtClean="0">
                <a:latin typeface="Times New Roman" pitchFamily="18" charset="0"/>
                <a:cs typeface="Times New Roman" pitchFamily="18" charset="0"/>
              </a:rPr>
              <a:t>load</a:t>
            </a:r>
          </a:p>
          <a:p>
            <a:pPr>
              <a:lnSpc>
                <a:spcPct val="150000"/>
              </a:lnSpc>
            </a:pPr>
            <a:r>
              <a:rPr lang="en-US" altLang="en-US" sz="2100" b="1" dirty="0" smtClean="0">
                <a:latin typeface="Times New Roman" pitchFamily="18" charset="0"/>
                <a:cs typeface="Times New Roman" pitchFamily="18" charset="0"/>
              </a:rPr>
              <a:t>Criterion G:</a:t>
            </a:r>
            <a:r>
              <a:rPr lang="en-US" altLang="en-US" sz="2100" dirty="0" smtClean="0">
                <a:latin typeface="Times New Roman" pitchFamily="18" charset="0"/>
                <a:cs typeface="Times New Roman" pitchFamily="18" charset="0"/>
              </a:rPr>
              <a:t> Pedagogy</a:t>
            </a:r>
          </a:p>
          <a:p>
            <a:pPr>
              <a:lnSpc>
                <a:spcPct val="150000"/>
              </a:lnSpc>
            </a:pPr>
            <a:r>
              <a:rPr lang="en-US" altLang="en-US" sz="2100" b="1" dirty="0" smtClean="0">
                <a:latin typeface="Times New Roman" pitchFamily="18" charset="0"/>
                <a:cs typeface="Times New Roman" pitchFamily="18" charset="0"/>
              </a:rPr>
              <a:t>Criterion H:</a:t>
            </a:r>
            <a:r>
              <a:rPr lang="en-US" altLang="en-US" sz="2100" dirty="0" smtClean="0">
                <a:latin typeface="Times New Roman" pitchFamily="18" charset="0"/>
                <a:cs typeface="Times New Roman" pitchFamily="18" charset="0"/>
              </a:rPr>
              <a:t> Assessment</a:t>
            </a:r>
          </a:p>
          <a:p>
            <a:pPr>
              <a:lnSpc>
                <a:spcPct val="150000"/>
              </a:lnSpc>
            </a:pPr>
            <a:r>
              <a:rPr lang="en-US" altLang="en-US" sz="2100" b="1" dirty="0" smtClean="0">
                <a:latin typeface="Times New Roman" pitchFamily="18" charset="0"/>
                <a:cs typeface="Times New Roman" pitchFamily="18" charset="0"/>
              </a:rPr>
              <a:t>Criterion I:</a:t>
            </a:r>
            <a:r>
              <a:rPr lang="en-US" altLang="en-US" sz="2100" dirty="0" smtClean="0">
                <a:latin typeface="Times New Roman" pitchFamily="18" charset="0"/>
                <a:cs typeface="Times New Roman" pitchFamily="18" charset="0"/>
              </a:rPr>
              <a:t> Teaching resources</a:t>
            </a:r>
          </a:p>
          <a:p>
            <a:pPr>
              <a:lnSpc>
                <a:spcPct val="150000"/>
              </a:lnSpc>
            </a:pPr>
            <a:r>
              <a:rPr lang="en-US" altLang="en-US" sz="2100" b="1" dirty="0" smtClean="0">
                <a:latin typeface="Times New Roman" pitchFamily="18" charset="0"/>
                <a:cs typeface="Times New Roman" pitchFamily="18" charset="0"/>
              </a:rPr>
              <a:t>Criterion J:</a:t>
            </a:r>
            <a:r>
              <a:rPr lang="en-US" altLang="en-US" sz="2100" dirty="0" smtClean="0">
                <a:latin typeface="Times New Roman" pitchFamily="18" charset="0"/>
                <a:cs typeface="Times New Roman" pitchFamily="18" charset="0"/>
              </a:rPr>
              <a:t> Use of professional tools</a:t>
            </a:r>
          </a:p>
          <a:p>
            <a:pPr>
              <a:lnSpc>
                <a:spcPct val="150000"/>
              </a:lnSpc>
            </a:pPr>
            <a:r>
              <a:rPr lang="en-US" altLang="en-US" sz="2100" b="1" dirty="0" smtClean="0">
                <a:latin typeface="Times New Roman" pitchFamily="18" charset="0"/>
                <a:cs typeface="Times New Roman" pitchFamily="18" charset="0"/>
              </a:rPr>
              <a:t>Criterion K:</a:t>
            </a:r>
            <a:r>
              <a:rPr lang="en-US" altLang="en-US" sz="2100" dirty="0" smtClean="0">
                <a:latin typeface="Times New Roman" pitchFamily="18" charset="0"/>
                <a:cs typeface="Times New Roman" pitchFamily="18" charset="0"/>
              </a:rPr>
              <a:t> Use of TEL-systems</a:t>
            </a:r>
          </a:p>
          <a:p>
            <a:pPr>
              <a:lnSpc>
                <a:spcPct val="150000"/>
              </a:lnSpc>
            </a:pPr>
            <a:r>
              <a:rPr lang="en-US" altLang="en-US" sz="2100" b="1" dirty="0" smtClean="0">
                <a:latin typeface="Times New Roman" pitchFamily="18" charset="0"/>
                <a:cs typeface="Times New Roman" pitchFamily="18" charset="0"/>
              </a:rPr>
              <a:t>Criterion L</a:t>
            </a:r>
            <a:r>
              <a:rPr lang="en-US" altLang="en-US" sz="2100" dirty="0" smtClean="0">
                <a:latin typeface="Times New Roman" pitchFamily="18" charset="0"/>
                <a:cs typeface="Times New Roman" pitchFamily="18" charset="0"/>
              </a:rPr>
              <a:t>:  Course statistics</a:t>
            </a:r>
          </a:p>
          <a:p>
            <a:pPr>
              <a:lnSpc>
                <a:spcPct val="150000"/>
              </a:lnSpc>
            </a:pPr>
            <a:r>
              <a:rPr lang="en-US" altLang="en-US" sz="2100" b="1" dirty="0" smtClean="0">
                <a:latin typeface="Times New Roman" pitchFamily="18" charset="0"/>
                <a:cs typeface="Times New Roman" pitchFamily="18" charset="0"/>
              </a:rPr>
              <a:t>Criterion M:</a:t>
            </a:r>
            <a:r>
              <a:rPr lang="en-US" altLang="en-US" sz="2100" dirty="0" smtClean="0">
                <a:latin typeface="Times New Roman" pitchFamily="18" charset="0"/>
                <a:cs typeface="Times New Roman" pitchFamily="18" charset="0"/>
              </a:rPr>
              <a:t> Course competency profile</a:t>
            </a:r>
          </a:p>
          <a:p>
            <a:pPr>
              <a:lnSpc>
                <a:spcPct val="150000"/>
              </a:lnSpc>
            </a:pPr>
            <a:endParaRPr lang="ru-RU" altLang="en-US" sz="1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76710" y="380564"/>
            <a:ext cx="54315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444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i="1" dirty="0" smtClean="0">
                <a:ln>
                  <a:solidFill>
                    <a:prstClr val="black"/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Sylfaen" pitchFamily="18" charset="0"/>
              </a:rPr>
              <a:t>MENVIPRO</a:t>
            </a:r>
            <a:endParaRPr kumimoji="0" lang="en-US" sz="3300" b="0" i="1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Sylfaen" pitchFamily="18" charset="0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95536" y="177269"/>
            <a:ext cx="1828800" cy="982430"/>
            <a:chOff x="8353377" y="10808528"/>
            <a:chExt cx="15643594" cy="8403720"/>
          </a:xfrm>
        </p:grpSpPr>
        <p:pic>
          <p:nvPicPr>
            <p:cNvPr id="7" name="Immagin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3377" y="10808528"/>
              <a:ext cx="11887200" cy="8403720"/>
            </a:xfrm>
            <a:prstGeom prst="rect">
              <a:avLst/>
            </a:prstGeom>
          </p:spPr>
        </p:pic>
        <p:pic>
          <p:nvPicPr>
            <p:cNvPr id="8" name="Picture 7" descr="Risultati immagini per co-funded by the erasmus+ programme of the european union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 l="3178" t="12384" r="27542" b="10216"/>
            <a:stretch>
              <a:fillRect/>
            </a:stretch>
          </p:blipFill>
          <p:spPr bwMode="auto">
            <a:xfrm>
              <a:off x="18067617" y="16947974"/>
              <a:ext cx="5929354" cy="135994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211916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367238"/>
            <a:ext cx="8788424" cy="501409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Sylfaen" pitchFamily="18" charset="0"/>
                <a:ea typeface="+mj-ea"/>
                <a:cs typeface="+mj-cs"/>
              </a:rPr>
              <a:t>Similar Courses in European Partner Universities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Sylfaen" pitchFamily="18" charset="0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Urban Ecology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Environmental Statistics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Soil Quality Monitoring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Environmental Monitoring and Measurement Devices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Environmental Radiation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Protection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Applied Remote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Sensing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Landscape Planning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 rot="5400000">
            <a:off x="3697053" y="1858631"/>
            <a:ext cx="792086" cy="210993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UNITUS and CNR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2483768" y="2326191"/>
            <a:ext cx="360040" cy="1174817"/>
          </a:xfrm>
          <a:prstGeom prst="rightBrace">
            <a:avLst>
              <a:gd name="adj1" fmla="val 94047"/>
              <a:gd name="adj2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5400000">
            <a:off x="5658412" y="3477966"/>
            <a:ext cx="419464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LTU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4932040" y="3598941"/>
            <a:ext cx="409190" cy="622147"/>
          </a:xfrm>
          <a:prstGeom prst="rightBrace">
            <a:avLst>
              <a:gd name="adj1" fmla="val 94047"/>
              <a:gd name="adj2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5400000">
            <a:off x="3138132" y="4142788"/>
            <a:ext cx="419464" cy="86409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Halle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ight Brace 19"/>
          <p:cNvSpPr/>
          <p:nvPr/>
        </p:nvSpPr>
        <p:spPr>
          <a:xfrm>
            <a:off x="2627784" y="4437112"/>
            <a:ext cx="216024" cy="292454"/>
          </a:xfrm>
          <a:prstGeom prst="rightBrace">
            <a:avLst>
              <a:gd name="adj1" fmla="val 94047"/>
              <a:gd name="adj2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>
          <a:xfrm>
            <a:off x="6395058" y="2060849"/>
            <a:ext cx="409190" cy="2664295"/>
          </a:xfrm>
          <a:prstGeom prst="rightBrace">
            <a:avLst>
              <a:gd name="adj1" fmla="val 94047"/>
              <a:gd name="adj2" fmla="val 50000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5400000">
            <a:off x="7344310" y="2456893"/>
            <a:ext cx="1008109" cy="1800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Totally,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out of 11 courses (55 %)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76710" y="380564"/>
            <a:ext cx="54315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444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i="1" dirty="0" smtClean="0">
                <a:ln>
                  <a:solidFill>
                    <a:prstClr val="black"/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Sylfaen" pitchFamily="18" charset="0"/>
              </a:rPr>
              <a:t>MENVIPRO</a:t>
            </a:r>
            <a:endParaRPr kumimoji="0" lang="en-US" sz="3300" b="0" i="1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Sylfaen" pitchFamily="18" charset="0"/>
            </a:endParaRPr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395536" y="177269"/>
            <a:ext cx="1828800" cy="982430"/>
            <a:chOff x="8353377" y="10808528"/>
            <a:chExt cx="15643594" cy="8403720"/>
          </a:xfrm>
        </p:grpSpPr>
        <p:pic>
          <p:nvPicPr>
            <p:cNvPr id="25" name="Immagin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3377" y="10808528"/>
              <a:ext cx="11887200" cy="8403720"/>
            </a:xfrm>
            <a:prstGeom prst="rect">
              <a:avLst/>
            </a:prstGeom>
          </p:spPr>
        </p:pic>
        <p:pic>
          <p:nvPicPr>
            <p:cNvPr id="26" name="Picture 25" descr="Risultati immagini per co-funded by the erasmus+ programme of the european union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 l="3178" t="12384" r="27542" b="10216"/>
            <a:stretch>
              <a:fillRect/>
            </a:stretch>
          </p:blipFill>
          <p:spPr bwMode="auto">
            <a:xfrm>
              <a:off x="18067617" y="16947974"/>
              <a:ext cx="5929354" cy="135994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299526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367238"/>
            <a:ext cx="8788424" cy="501409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Sylfaen" pitchFamily="18" charset="0"/>
              </a:rPr>
              <a:t>Similar Courses in European Partner Universities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Sylfaen" pitchFamily="18" charset="0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Food 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Safety Risk Assessment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Environmental Toxicology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Environmental Geochemistry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Geospatial Data Management &amp; </a:t>
            </a:r>
          </a:p>
          <a:p>
            <a:pPr marL="284163" indent="0">
              <a:lnSpc>
                <a:spcPct val="150000"/>
              </a:lnSpc>
              <a:buNone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Geocomputation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for Sustainable Development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8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Sylfaen" pitchFamily="18" charset="0"/>
                <a:ea typeface="+mj-ea"/>
                <a:cs typeface="+mj-cs"/>
              </a:rPr>
              <a:t>Courses </a:t>
            </a:r>
            <a:r>
              <a:rPr lang="en-US" sz="180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Sylfaen" pitchFamily="18" charset="0"/>
                <a:ea typeface="+mj-ea"/>
                <a:cs typeface="+mj-cs"/>
              </a:rPr>
              <a:t>with several analogs in European </a:t>
            </a:r>
            <a:r>
              <a:rPr lang="en-US" sz="18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Sylfaen" pitchFamily="18" charset="0"/>
                <a:ea typeface="+mj-ea"/>
                <a:cs typeface="+mj-cs"/>
              </a:rPr>
              <a:t>universities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Environmental Monitoring and Measurement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Devices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Environmental Radiation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Protection 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Urban Ecology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 rot="5400000">
            <a:off x="4794165" y="1211520"/>
            <a:ext cx="419464" cy="297518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Wageningen</a:t>
            </a:r>
            <a:r>
              <a:rPr lang="en-GB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University </a:t>
            </a:r>
            <a:r>
              <a:rPr lang="en-GB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GB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Research</a:t>
            </a:r>
            <a:endPara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3012248" y="2388040"/>
            <a:ext cx="409190" cy="622147"/>
          </a:xfrm>
          <a:prstGeom prst="rightBrace">
            <a:avLst>
              <a:gd name="adj1" fmla="val 94047"/>
              <a:gd name="adj2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>
            <a:off x="3040941" y="3157632"/>
            <a:ext cx="216024" cy="292454"/>
          </a:xfrm>
          <a:prstGeom prst="rightBrace">
            <a:avLst>
              <a:gd name="adj1" fmla="val 94047"/>
              <a:gd name="adj2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>
          <a:xfrm>
            <a:off x="6491490" y="2060848"/>
            <a:ext cx="456774" cy="2152226"/>
          </a:xfrm>
          <a:prstGeom prst="rightBrace">
            <a:avLst>
              <a:gd name="adj1" fmla="val 94047"/>
              <a:gd name="adj2" fmla="val 50000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5400000">
            <a:off x="7344310" y="2384885"/>
            <a:ext cx="1008109" cy="1800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total,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out of 11 courses (36 %)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76710" y="380564"/>
            <a:ext cx="54315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444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i="1" dirty="0" smtClean="0">
                <a:ln>
                  <a:solidFill>
                    <a:prstClr val="black"/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Sylfaen" pitchFamily="18" charset="0"/>
              </a:rPr>
              <a:t>MENVIPRO</a:t>
            </a:r>
            <a:endParaRPr kumimoji="0" lang="en-US" sz="3300" b="0" i="1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Sylfaen" pitchFamily="18" charset="0"/>
            </a:endParaRPr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395536" y="177269"/>
            <a:ext cx="1828800" cy="982430"/>
            <a:chOff x="8353377" y="10808528"/>
            <a:chExt cx="15643594" cy="8403720"/>
          </a:xfrm>
        </p:grpSpPr>
        <p:pic>
          <p:nvPicPr>
            <p:cNvPr id="25" name="Immagin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3377" y="10808528"/>
              <a:ext cx="11887200" cy="8403720"/>
            </a:xfrm>
            <a:prstGeom prst="rect">
              <a:avLst/>
            </a:prstGeom>
          </p:spPr>
        </p:pic>
        <p:pic>
          <p:nvPicPr>
            <p:cNvPr id="26" name="Picture 25" descr="Risultati immagini per co-funded by the erasmus+ programme of the european union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 l="3178" t="12384" r="27542" b="10216"/>
            <a:stretch>
              <a:fillRect/>
            </a:stretch>
          </p:blipFill>
          <p:spPr bwMode="auto">
            <a:xfrm>
              <a:off x="18067617" y="16947974"/>
              <a:ext cx="5929354" cy="1359944"/>
            </a:xfrm>
            <a:prstGeom prst="rect">
              <a:avLst/>
            </a:prstGeom>
            <a:noFill/>
          </p:spPr>
        </p:pic>
      </p:grpSp>
      <p:sp>
        <p:nvSpPr>
          <p:cNvPr id="15" name="Rounded Rectangle 14"/>
          <p:cNvSpPr/>
          <p:nvPr/>
        </p:nvSpPr>
        <p:spPr>
          <a:xfrm rot="5400000">
            <a:off x="5191223" y="3141576"/>
            <a:ext cx="419464" cy="151044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University </a:t>
            </a:r>
            <a:r>
              <a:rPr 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Geneva</a:t>
            </a:r>
          </a:p>
        </p:txBody>
      </p:sp>
      <p:sp>
        <p:nvSpPr>
          <p:cNvPr id="16" name="Right Brace 15"/>
          <p:cNvSpPr/>
          <p:nvPr/>
        </p:nvSpPr>
        <p:spPr>
          <a:xfrm>
            <a:off x="4355976" y="3580524"/>
            <a:ext cx="270686" cy="632549"/>
          </a:xfrm>
          <a:prstGeom prst="rightBrace">
            <a:avLst>
              <a:gd name="adj1" fmla="val 94047"/>
              <a:gd name="adj2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 rot="5400000">
            <a:off x="4598147" y="1796367"/>
            <a:ext cx="419464" cy="29846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University </a:t>
            </a:r>
            <a:r>
              <a:rPr 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Napoli</a:t>
            </a:r>
            <a:endPara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 rot="5400000">
            <a:off x="4278163" y="4516650"/>
            <a:ext cx="194218" cy="205136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Oslo</a:t>
            </a:r>
            <a:endParaRPr lang="en-US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 rot="5400000">
            <a:off x="6696235" y="3032957"/>
            <a:ext cx="216024" cy="41764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Northumbria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University, Newcastle and Trier Universities</a:t>
            </a:r>
            <a:endParaRPr lang="en-US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 rot="5400000">
            <a:off x="3718807" y="3876615"/>
            <a:ext cx="194218" cy="41044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University College </a:t>
            </a:r>
            <a:r>
              <a:rPr lang="en-US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Dublin and University of Reading</a:t>
            </a:r>
            <a:endParaRPr lang="en-US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058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367238"/>
            <a:ext cx="8788424" cy="501409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3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Sylfaen" pitchFamily="18" charset="0"/>
                <a:ea typeface="+mj-ea"/>
                <a:cs typeface="+mj-cs"/>
              </a:rPr>
              <a:t>Criteria of Course Comparative Analysis</a:t>
            </a:r>
            <a:endParaRPr lang="en-US" sz="3300" u="sng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Sylfaen" pitchFamily="18" charset="0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Criterion A: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University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profile</a:t>
            </a:r>
            <a:endParaRPr lang="en-US" alt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de-DE" sz="2100" b="1" dirty="0" err="1">
                <a:latin typeface="Times New Roman" pitchFamily="18" charset="0"/>
                <a:cs typeface="Times New Roman" pitchFamily="18" charset="0"/>
              </a:rPr>
              <a:t>Criterion</a:t>
            </a:r>
            <a:r>
              <a:rPr lang="de-DE" sz="2100" b="1" dirty="0">
                <a:latin typeface="Times New Roman" pitchFamily="18" charset="0"/>
                <a:cs typeface="Times New Roman" pitchFamily="18" charset="0"/>
              </a:rPr>
              <a:t> B:</a:t>
            </a:r>
            <a:r>
              <a:rPr lang="de-DE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100" dirty="0" err="1" smtClean="0">
                <a:latin typeface="Times New Roman" pitchFamily="18" charset="0"/>
                <a:cs typeface="Times New Roman" pitchFamily="18" charset="0"/>
              </a:rPr>
              <a:t>Program</a:t>
            </a:r>
            <a:r>
              <a:rPr lang="de-DE" sz="21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e-DE" sz="2100" dirty="0" err="1" smtClean="0">
                <a:latin typeface="Times New Roman" pitchFamily="18" charset="0"/>
                <a:cs typeface="Times New Roman" pitchFamily="18" charset="0"/>
              </a:rPr>
              <a:t>discipline</a:t>
            </a:r>
            <a:r>
              <a:rPr lang="de-DE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100" dirty="0" err="1" smtClean="0">
                <a:latin typeface="Times New Roman" pitchFamily="18" charset="0"/>
                <a:cs typeface="Times New Roman" pitchFamily="18" charset="0"/>
              </a:rPr>
              <a:t>profile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100" b="1" dirty="0">
                <a:latin typeface="Times New Roman" pitchFamily="18" charset="0"/>
                <a:cs typeface="Times New Roman" pitchFamily="18" charset="0"/>
              </a:rPr>
              <a:t>Criterion C:</a:t>
            </a:r>
            <a:r>
              <a:rPr lang="en-US" altLang="en-US" sz="2100" dirty="0">
                <a:latin typeface="Times New Roman" pitchFamily="18" charset="0"/>
                <a:cs typeface="Times New Roman" pitchFamily="18" charset="0"/>
              </a:rPr>
              <a:t> Course </a:t>
            </a:r>
            <a:r>
              <a:rPr lang="en-US" altLang="en-US" sz="2100" dirty="0" smtClean="0">
                <a:latin typeface="Times New Roman" pitchFamily="18" charset="0"/>
                <a:cs typeface="Times New Roman" pitchFamily="18" charset="0"/>
              </a:rPr>
              <a:t>type</a:t>
            </a:r>
          </a:p>
          <a:p>
            <a:pPr>
              <a:lnSpc>
                <a:spcPct val="150000"/>
              </a:lnSpc>
            </a:pPr>
            <a:r>
              <a:rPr lang="en-US" altLang="en-US" sz="2100" b="1" dirty="0">
                <a:latin typeface="Times New Roman" pitchFamily="18" charset="0"/>
                <a:cs typeface="Times New Roman" pitchFamily="18" charset="0"/>
              </a:rPr>
              <a:t>Criterion D:</a:t>
            </a:r>
            <a:r>
              <a:rPr lang="en-US" altLang="en-US" sz="2100" dirty="0">
                <a:latin typeface="Times New Roman" pitchFamily="18" charset="0"/>
                <a:cs typeface="Times New Roman" pitchFamily="18" charset="0"/>
              </a:rPr>
              <a:t> Relations to other courses in the </a:t>
            </a:r>
            <a:r>
              <a:rPr lang="en-US" altLang="en-US" sz="2100" dirty="0" smtClean="0">
                <a:latin typeface="Times New Roman" pitchFamily="18" charset="0"/>
                <a:cs typeface="Times New Roman" pitchFamily="18" charset="0"/>
              </a:rPr>
              <a:t>program</a:t>
            </a:r>
          </a:p>
          <a:p>
            <a:pPr>
              <a:lnSpc>
                <a:spcPct val="150000"/>
              </a:lnSpc>
            </a:pPr>
            <a:r>
              <a:rPr lang="en-US" altLang="en-US" sz="2100" b="1" dirty="0">
                <a:latin typeface="Times New Roman" pitchFamily="18" charset="0"/>
                <a:cs typeface="Times New Roman" pitchFamily="18" charset="0"/>
              </a:rPr>
              <a:t>Criterion E:</a:t>
            </a:r>
            <a:r>
              <a:rPr lang="en-US" altLang="en-US" sz="2100" dirty="0">
                <a:latin typeface="Times New Roman" pitchFamily="18" charset="0"/>
                <a:cs typeface="Times New Roman" pitchFamily="18" charset="0"/>
              </a:rPr>
              <a:t> Department teaching a </a:t>
            </a:r>
            <a:r>
              <a:rPr lang="en-US" altLang="en-US" sz="2100" dirty="0" smtClean="0">
                <a:latin typeface="Times New Roman" pitchFamily="18" charset="0"/>
                <a:cs typeface="Times New Roman" pitchFamily="18" charset="0"/>
              </a:rPr>
              <a:t>course</a:t>
            </a:r>
          </a:p>
          <a:p>
            <a:pPr>
              <a:lnSpc>
                <a:spcPct val="150000"/>
              </a:lnSpc>
            </a:pPr>
            <a:r>
              <a:rPr lang="en-US" altLang="en-US" sz="2100" b="1" dirty="0">
                <a:latin typeface="Times New Roman" pitchFamily="18" charset="0"/>
                <a:cs typeface="Times New Roman" pitchFamily="18" charset="0"/>
              </a:rPr>
              <a:t>Criterion F:</a:t>
            </a:r>
            <a:r>
              <a:rPr lang="en-US" altLang="en-US" sz="2100" dirty="0">
                <a:latin typeface="Times New Roman" pitchFamily="18" charset="0"/>
                <a:cs typeface="Times New Roman" pitchFamily="18" charset="0"/>
              </a:rPr>
              <a:t> Course </a:t>
            </a:r>
            <a:r>
              <a:rPr lang="en-US" altLang="en-US" sz="2100" dirty="0" smtClean="0">
                <a:latin typeface="Times New Roman" pitchFamily="18" charset="0"/>
                <a:cs typeface="Times New Roman" pitchFamily="18" charset="0"/>
              </a:rPr>
              <a:t>load</a:t>
            </a:r>
          </a:p>
          <a:p>
            <a:pPr>
              <a:lnSpc>
                <a:spcPct val="150000"/>
              </a:lnSpc>
            </a:pPr>
            <a:r>
              <a:rPr lang="en-US" altLang="en-US" sz="2100" b="1" dirty="0" smtClean="0">
                <a:latin typeface="Times New Roman" pitchFamily="18" charset="0"/>
                <a:cs typeface="Times New Roman" pitchFamily="18" charset="0"/>
              </a:rPr>
              <a:t>Criterion G:</a:t>
            </a:r>
            <a:r>
              <a:rPr lang="en-US" altLang="en-US" sz="2100" dirty="0" smtClean="0">
                <a:latin typeface="Times New Roman" pitchFamily="18" charset="0"/>
                <a:cs typeface="Times New Roman" pitchFamily="18" charset="0"/>
              </a:rPr>
              <a:t> Pedagogy</a:t>
            </a:r>
          </a:p>
          <a:p>
            <a:pPr>
              <a:lnSpc>
                <a:spcPct val="150000"/>
              </a:lnSpc>
            </a:pPr>
            <a:r>
              <a:rPr lang="en-US" altLang="en-US" sz="2100" b="1" dirty="0" smtClean="0">
                <a:latin typeface="Times New Roman" pitchFamily="18" charset="0"/>
                <a:cs typeface="Times New Roman" pitchFamily="18" charset="0"/>
              </a:rPr>
              <a:t>Criterion H:</a:t>
            </a:r>
            <a:r>
              <a:rPr lang="en-US" altLang="en-US" sz="2100" dirty="0" smtClean="0">
                <a:latin typeface="Times New Roman" pitchFamily="18" charset="0"/>
                <a:cs typeface="Times New Roman" pitchFamily="18" charset="0"/>
              </a:rPr>
              <a:t> Assessment</a:t>
            </a:r>
          </a:p>
          <a:p>
            <a:pPr>
              <a:lnSpc>
                <a:spcPct val="150000"/>
              </a:lnSpc>
            </a:pPr>
            <a:r>
              <a:rPr lang="en-US" altLang="en-US" sz="2100" b="1" dirty="0" smtClean="0">
                <a:latin typeface="Times New Roman" pitchFamily="18" charset="0"/>
                <a:cs typeface="Times New Roman" pitchFamily="18" charset="0"/>
              </a:rPr>
              <a:t>Criterion I:</a:t>
            </a:r>
            <a:r>
              <a:rPr lang="en-US" altLang="en-US" sz="2100" dirty="0" smtClean="0">
                <a:latin typeface="Times New Roman" pitchFamily="18" charset="0"/>
                <a:cs typeface="Times New Roman" pitchFamily="18" charset="0"/>
              </a:rPr>
              <a:t> Teaching resources</a:t>
            </a:r>
          </a:p>
          <a:p>
            <a:pPr>
              <a:lnSpc>
                <a:spcPct val="150000"/>
              </a:lnSpc>
            </a:pPr>
            <a:r>
              <a:rPr lang="en-US" altLang="en-US" sz="2100" b="1" dirty="0" smtClean="0">
                <a:latin typeface="Times New Roman" pitchFamily="18" charset="0"/>
                <a:cs typeface="Times New Roman" pitchFamily="18" charset="0"/>
              </a:rPr>
              <a:t>Criterion J:</a:t>
            </a:r>
            <a:r>
              <a:rPr lang="en-US" altLang="en-US" sz="2100" dirty="0" smtClean="0">
                <a:latin typeface="Times New Roman" pitchFamily="18" charset="0"/>
                <a:cs typeface="Times New Roman" pitchFamily="18" charset="0"/>
              </a:rPr>
              <a:t> Use of professional tools</a:t>
            </a:r>
          </a:p>
          <a:p>
            <a:pPr>
              <a:lnSpc>
                <a:spcPct val="150000"/>
              </a:lnSpc>
            </a:pPr>
            <a:r>
              <a:rPr lang="en-US" altLang="en-US" sz="2100" b="1" dirty="0" smtClean="0">
                <a:latin typeface="Times New Roman" pitchFamily="18" charset="0"/>
                <a:cs typeface="Times New Roman" pitchFamily="18" charset="0"/>
              </a:rPr>
              <a:t>Criterion K:</a:t>
            </a:r>
            <a:r>
              <a:rPr lang="en-US" altLang="en-US" sz="2100" dirty="0" smtClean="0">
                <a:latin typeface="Times New Roman" pitchFamily="18" charset="0"/>
                <a:cs typeface="Times New Roman" pitchFamily="18" charset="0"/>
              </a:rPr>
              <a:t> Use of TEL-systems</a:t>
            </a:r>
          </a:p>
          <a:p>
            <a:pPr>
              <a:lnSpc>
                <a:spcPct val="150000"/>
              </a:lnSpc>
            </a:pPr>
            <a:r>
              <a:rPr lang="en-US" altLang="en-US" sz="2100" b="1" dirty="0" smtClean="0">
                <a:latin typeface="Times New Roman" pitchFamily="18" charset="0"/>
                <a:cs typeface="Times New Roman" pitchFamily="18" charset="0"/>
              </a:rPr>
              <a:t>Criterion L</a:t>
            </a:r>
            <a:r>
              <a:rPr lang="en-US" altLang="en-US" sz="2100" dirty="0" smtClean="0">
                <a:latin typeface="Times New Roman" pitchFamily="18" charset="0"/>
                <a:cs typeface="Times New Roman" pitchFamily="18" charset="0"/>
              </a:rPr>
              <a:t>:  Course statistics</a:t>
            </a:r>
          </a:p>
          <a:p>
            <a:pPr>
              <a:lnSpc>
                <a:spcPct val="150000"/>
              </a:lnSpc>
            </a:pPr>
            <a:r>
              <a:rPr lang="en-US" altLang="en-US" sz="2100" b="1" dirty="0" smtClean="0">
                <a:latin typeface="Times New Roman" pitchFamily="18" charset="0"/>
                <a:cs typeface="Times New Roman" pitchFamily="18" charset="0"/>
              </a:rPr>
              <a:t>Criterion M:</a:t>
            </a:r>
            <a:r>
              <a:rPr lang="en-US" altLang="en-US" sz="2100" dirty="0" smtClean="0">
                <a:latin typeface="Times New Roman" pitchFamily="18" charset="0"/>
                <a:cs typeface="Times New Roman" pitchFamily="18" charset="0"/>
              </a:rPr>
              <a:t> Course competency profile</a:t>
            </a:r>
          </a:p>
          <a:p>
            <a:pPr>
              <a:lnSpc>
                <a:spcPct val="150000"/>
              </a:lnSpc>
            </a:pPr>
            <a:endParaRPr lang="ru-RU" altLang="en-US" sz="1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76710" y="380564"/>
            <a:ext cx="54315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444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i="1" dirty="0" smtClean="0">
                <a:ln>
                  <a:solidFill>
                    <a:prstClr val="black"/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Sylfaen" pitchFamily="18" charset="0"/>
              </a:rPr>
              <a:t>MENVIPRO</a:t>
            </a:r>
            <a:endParaRPr kumimoji="0" lang="en-US" sz="3300" b="0" i="1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Sylfaen" pitchFamily="18" charset="0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95536" y="177269"/>
            <a:ext cx="1828800" cy="982430"/>
            <a:chOff x="8353377" y="10808528"/>
            <a:chExt cx="15643594" cy="8403720"/>
          </a:xfrm>
        </p:grpSpPr>
        <p:pic>
          <p:nvPicPr>
            <p:cNvPr id="7" name="Immagin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3377" y="10808528"/>
              <a:ext cx="11887200" cy="8403720"/>
            </a:xfrm>
            <a:prstGeom prst="rect">
              <a:avLst/>
            </a:prstGeom>
          </p:spPr>
        </p:pic>
        <p:pic>
          <p:nvPicPr>
            <p:cNvPr id="8" name="Picture 7" descr="Risultati immagini per co-funded by the erasmus+ programme of the european union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 l="3178" t="12384" r="27542" b="10216"/>
            <a:stretch>
              <a:fillRect/>
            </a:stretch>
          </p:blipFill>
          <p:spPr bwMode="auto">
            <a:xfrm>
              <a:off x="18067617" y="16947974"/>
              <a:ext cx="5929354" cy="135994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356987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367238"/>
            <a:ext cx="8788424" cy="501409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3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Sylfaen" pitchFamily="18" charset="0"/>
                <a:ea typeface="+mj-ea"/>
                <a:cs typeface="+mj-cs"/>
              </a:rPr>
              <a:t>Criteria of Course Comparative Analysis</a:t>
            </a:r>
            <a:endParaRPr lang="en-US" sz="3300" u="sng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Sylfaen" pitchFamily="18" charset="0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Criterion A: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University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profile – the number of Environmental Protection 					    disciplines and students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100" b="1" dirty="0" smtClean="0">
                <a:latin typeface="Times New Roman" pitchFamily="18" charset="0"/>
                <a:cs typeface="Times New Roman" pitchFamily="18" charset="0"/>
              </a:rPr>
              <a:t>Criterion L</a:t>
            </a:r>
            <a:r>
              <a:rPr lang="en-US" altLang="en-US" sz="2100" dirty="0" smtClean="0">
                <a:latin typeface="Times New Roman" pitchFamily="18" charset="0"/>
                <a:cs typeface="Times New Roman" pitchFamily="18" charset="0"/>
              </a:rPr>
              <a:t>:  Course statistics - demography was missing 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100" b="1" dirty="0" smtClean="0">
                <a:latin typeface="Times New Roman" pitchFamily="18" charset="0"/>
                <a:cs typeface="Times New Roman" pitchFamily="18" charset="0"/>
              </a:rPr>
              <a:t>Criterion M:</a:t>
            </a:r>
            <a:r>
              <a:rPr lang="en-US" altLang="en-US" sz="2100" dirty="0" smtClean="0">
                <a:latin typeface="Times New Roman" pitchFamily="18" charset="0"/>
                <a:cs typeface="Times New Roman" pitchFamily="18" charset="0"/>
              </a:rPr>
              <a:t> Course competency profile is fully provided in all courses</a:t>
            </a:r>
          </a:p>
          <a:p>
            <a:pPr>
              <a:lnSpc>
                <a:spcPct val="150000"/>
              </a:lnSpc>
            </a:pPr>
            <a:endParaRPr lang="ru-RU" altLang="en-US" sz="1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76710" y="380564"/>
            <a:ext cx="54315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4448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i="1" dirty="0" smtClean="0">
                <a:ln>
                  <a:solidFill>
                    <a:prstClr val="black"/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Sylfaen" pitchFamily="18" charset="0"/>
              </a:rPr>
              <a:t>MENVIPRO</a:t>
            </a:r>
            <a:endParaRPr kumimoji="0" lang="en-US" sz="3300" b="0" i="1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Sylfaen" pitchFamily="18" charset="0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95536" y="177269"/>
            <a:ext cx="1828800" cy="982430"/>
            <a:chOff x="8353377" y="10808528"/>
            <a:chExt cx="15643594" cy="8403720"/>
          </a:xfrm>
        </p:grpSpPr>
        <p:pic>
          <p:nvPicPr>
            <p:cNvPr id="7" name="Immagin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3377" y="10808528"/>
              <a:ext cx="11887200" cy="8403720"/>
            </a:xfrm>
            <a:prstGeom prst="rect">
              <a:avLst/>
            </a:prstGeom>
          </p:spPr>
        </p:pic>
        <p:pic>
          <p:nvPicPr>
            <p:cNvPr id="8" name="Picture 7" descr="Risultati immagini per co-funded by the erasmus+ programme of the european union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 l="3178" t="12384" r="27542" b="10216"/>
            <a:stretch>
              <a:fillRect/>
            </a:stretch>
          </p:blipFill>
          <p:spPr bwMode="auto">
            <a:xfrm>
              <a:off x="18067617" y="16947974"/>
              <a:ext cx="5929354" cy="135994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147645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LILITS\Geoch\logo\Ecocenter logo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690"/>
            <a:ext cx="1737360" cy="1145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48718" y="188640"/>
            <a:ext cx="7019218" cy="874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4488" fontAlgn="auto">
              <a:lnSpc>
                <a:spcPts val="3000"/>
              </a:lnSpc>
              <a:spcAft>
                <a:spcPts val="0"/>
              </a:spcAft>
              <a:defRPr/>
            </a:pPr>
            <a:r>
              <a:rPr lang="en-US" sz="2500" i="1" dirty="0" smtClean="0">
                <a:ln>
                  <a:solidFill>
                    <a:prstClr val="black"/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Sylfaen" pitchFamily="18" charset="0"/>
              </a:rPr>
              <a:t>The </a:t>
            </a:r>
            <a:r>
              <a:rPr lang="en-US" sz="2500" i="1" dirty="0">
                <a:ln>
                  <a:solidFill>
                    <a:prstClr val="black"/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Sylfaen" pitchFamily="18" charset="0"/>
              </a:rPr>
              <a:t>Center for Ecological-</a:t>
            </a:r>
            <a:r>
              <a:rPr lang="en-US" sz="2500" i="1" dirty="0" err="1">
                <a:ln>
                  <a:solidFill>
                    <a:prstClr val="black"/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Sylfaen" pitchFamily="18" charset="0"/>
              </a:rPr>
              <a:t>Noosphere</a:t>
            </a:r>
            <a:r>
              <a:rPr lang="en-US" sz="2500" i="1" dirty="0">
                <a:ln>
                  <a:solidFill>
                    <a:prstClr val="black"/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Sylfaen" pitchFamily="18" charset="0"/>
              </a:rPr>
              <a:t> Studies NAS </a:t>
            </a:r>
            <a:r>
              <a:rPr lang="en-US" sz="2500" i="1" dirty="0" smtClean="0">
                <a:ln>
                  <a:solidFill>
                    <a:prstClr val="black"/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Sylfaen" pitchFamily="18" charset="0"/>
              </a:rPr>
              <a:t>RA</a:t>
            </a:r>
          </a:p>
        </p:txBody>
      </p:sp>
      <p:sp>
        <p:nvSpPr>
          <p:cNvPr id="6" name="Rectangle 5"/>
          <p:cNvSpPr/>
          <p:nvPr/>
        </p:nvSpPr>
        <p:spPr>
          <a:xfrm>
            <a:off x="5004048" y="1412776"/>
            <a:ext cx="39638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i="1" dirty="0" smtClean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Sylfaen" pitchFamily="18" charset="0"/>
              </a:rPr>
              <a:t>Thank </a:t>
            </a:r>
            <a:r>
              <a:rPr lang="en-US" sz="3000" b="1" i="1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Sylfaen" pitchFamily="18" charset="0"/>
              </a:rPr>
              <a:t>you for </a:t>
            </a:r>
            <a:r>
              <a:rPr lang="en-US" sz="3000" b="1" i="1" dirty="0" smtClean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Sylfaen" pitchFamily="18" charset="0"/>
              </a:rPr>
              <a:t>attention</a:t>
            </a:r>
            <a:endParaRPr lang="en-US" sz="3000" b="1" i="1" dirty="0">
              <a:ln>
                <a:solidFill>
                  <a:prstClr val="black"/>
                </a:solidFill>
              </a:ln>
              <a:solidFill>
                <a:srgbClr val="FFC000"/>
              </a:solidFill>
              <a:latin typeface="Sylfae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9512" y="1556792"/>
            <a:ext cx="3733800" cy="80021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000" b="1" i="1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Sylfaen" pitchFamily="18" charset="0"/>
              </a:defRPr>
            </a:lvl1pPr>
          </a:lstStyle>
          <a:p>
            <a:r>
              <a:rPr lang="en-US" sz="2300" b="0" dirty="0" smtClean="0">
                <a:solidFill>
                  <a:srgbClr val="00FFFF"/>
                </a:solidFill>
              </a:rPr>
              <a:t>http</a:t>
            </a:r>
            <a:r>
              <a:rPr lang="en-US" sz="2300" b="0" dirty="0">
                <a:solidFill>
                  <a:srgbClr val="00FFFF"/>
                </a:solidFill>
              </a:rPr>
              <a:t>://cens.am/</a:t>
            </a:r>
          </a:p>
          <a:p>
            <a:r>
              <a:rPr lang="en-US" sz="2300" b="0" dirty="0">
                <a:solidFill>
                  <a:srgbClr val="00FFFF"/>
                </a:solidFill>
              </a:rPr>
              <a:t>info@cens.am  </a:t>
            </a:r>
          </a:p>
        </p:txBody>
      </p:sp>
    </p:spTree>
    <p:extLst>
      <p:ext uri="{BB962C8B-B14F-4D97-AF65-F5344CB8AC3E}">
        <p14:creationId xmlns="" xmlns:p14="http://schemas.microsoft.com/office/powerpoint/2010/main" val="410165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6807</TotalTime>
  <Words>397</Words>
  <Application>Microsoft Office PowerPoint</Application>
  <PresentationFormat>On-screen Show (4:3)</PresentationFormat>
  <Paragraphs>113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1_Civic</vt:lpstr>
      <vt:lpstr>3_Civic</vt:lpstr>
      <vt:lpstr>Facet</vt:lpstr>
      <vt:lpstr>Dr. Gevorg Tepanosyan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Lilit</dc:creator>
  <cp:lastModifiedBy>Arusyak</cp:lastModifiedBy>
  <cp:revision>565</cp:revision>
  <cp:lastPrinted>2016-02-09T10:24:54Z</cp:lastPrinted>
  <dcterms:created xsi:type="dcterms:W3CDTF">2012-07-20T05:20:00Z</dcterms:created>
  <dcterms:modified xsi:type="dcterms:W3CDTF">2019-10-06T07:09:24Z</dcterms:modified>
</cp:coreProperties>
</file>